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76"/>
  </p:notesMasterIdLst>
  <p:handoutMasterIdLst>
    <p:handoutMasterId r:id="rId77"/>
  </p:handoutMasterIdLst>
  <p:sldIdLst>
    <p:sldId id="1484" r:id="rId6"/>
    <p:sldId id="1473" r:id="rId7"/>
    <p:sldId id="1444" r:id="rId8"/>
    <p:sldId id="1367" r:id="rId9"/>
    <p:sldId id="1470" r:id="rId10"/>
    <p:sldId id="1465" r:id="rId11"/>
    <p:sldId id="1466" r:id="rId12"/>
    <p:sldId id="1480" r:id="rId13"/>
    <p:sldId id="1471" r:id="rId14"/>
    <p:sldId id="1451" r:id="rId15"/>
    <p:sldId id="1453" r:id="rId16"/>
    <p:sldId id="1454" r:id="rId17"/>
    <p:sldId id="1456" r:id="rId18"/>
    <p:sldId id="1476" r:id="rId19"/>
    <p:sldId id="1455" r:id="rId20"/>
    <p:sldId id="1477" r:id="rId21"/>
    <p:sldId id="1479" r:id="rId22"/>
    <p:sldId id="1475" r:id="rId23"/>
    <p:sldId id="1460" r:id="rId24"/>
    <p:sldId id="1478" r:id="rId25"/>
    <p:sldId id="1461" r:id="rId26"/>
    <p:sldId id="1481" r:id="rId27"/>
    <p:sldId id="1482" r:id="rId28"/>
    <p:sldId id="1483" r:id="rId29"/>
    <p:sldId id="1326" r:id="rId30"/>
    <p:sldId id="1388" r:id="rId31"/>
    <p:sldId id="1409" r:id="rId32"/>
    <p:sldId id="1410" r:id="rId33"/>
    <p:sldId id="1411" r:id="rId34"/>
    <p:sldId id="1412" r:id="rId35"/>
    <p:sldId id="1413" r:id="rId36"/>
    <p:sldId id="1445" r:id="rId37"/>
    <p:sldId id="1446" r:id="rId38"/>
    <p:sldId id="1447" r:id="rId39"/>
    <p:sldId id="1448" r:id="rId40"/>
    <p:sldId id="1449" r:id="rId41"/>
    <p:sldId id="1377" r:id="rId42"/>
    <p:sldId id="1364" r:id="rId43"/>
    <p:sldId id="1323" r:id="rId44"/>
    <p:sldId id="1378" r:id="rId45"/>
    <p:sldId id="1365" r:id="rId46"/>
    <p:sldId id="1370" r:id="rId47"/>
    <p:sldId id="1438" r:id="rId48"/>
    <p:sldId id="1324" r:id="rId49"/>
    <p:sldId id="1325" r:id="rId50"/>
    <p:sldId id="1414" r:id="rId51"/>
    <p:sldId id="1416" r:id="rId52"/>
    <p:sldId id="1417" r:id="rId53"/>
    <p:sldId id="1419" r:id="rId54"/>
    <p:sldId id="1420" r:id="rId55"/>
    <p:sldId id="1421" r:id="rId56"/>
    <p:sldId id="1435" r:id="rId57"/>
    <p:sldId id="1436" r:id="rId58"/>
    <p:sldId id="1423" r:id="rId59"/>
    <p:sldId id="1424" r:id="rId60"/>
    <p:sldId id="1425" r:id="rId61"/>
    <p:sldId id="1426" r:id="rId62"/>
    <p:sldId id="1427" r:id="rId63"/>
    <p:sldId id="1428" r:id="rId64"/>
    <p:sldId id="1429" r:id="rId65"/>
    <p:sldId id="1430" r:id="rId66"/>
    <p:sldId id="1437" r:id="rId67"/>
    <p:sldId id="1431" r:id="rId68"/>
    <p:sldId id="1432" r:id="rId69"/>
    <p:sldId id="1433" r:id="rId70"/>
    <p:sldId id="1434" r:id="rId71"/>
    <p:sldId id="1439" r:id="rId72"/>
    <p:sldId id="1441" r:id="rId73"/>
    <p:sldId id="1442" r:id="rId74"/>
    <p:sldId id="1443"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Build 2016 Template" id="{D3E95C9D-3DD4-45B7-BFD9-4AE9F68B7B97}">
          <p14:sldIdLst>
            <p14:sldId id="1484"/>
            <p14:sldId id="1473"/>
            <p14:sldId id="1444"/>
            <p14:sldId id="1367"/>
            <p14:sldId id="1470"/>
            <p14:sldId id="1465"/>
            <p14:sldId id="1466"/>
            <p14:sldId id="1480"/>
            <p14:sldId id="1471"/>
            <p14:sldId id="1451"/>
            <p14:sldId id="1453"/>
            <p14:sldId id="1454"/>
            <p14:sldId id="1456"/>
            <p14:sldId id="1476"/>
            <p14:sldId id="1455"/>
            <p14:sldId id="1477"/>
            <p14:sldId id="1479"/>
            <p14:sldId id="1475"/>
            <p14:sldId id="1460"/>
            <p14:sldId id="1478"/>
            <p14:sldId id="1461"/>
            <p14:sldId id="1481"/>
            <p14:sldId id="1482"/>
            <p14:sldId id="1483"/>
            <p14:sldId id="1326"/>
            <p14:sldId id="1388"/>
            <p14:sldId id="1409"/>
            <p14:sldId id="1410"/>
            <p14:sldId id="1411"/>
            <p14:sldId id="1412"/>
            <p14:sldId id="1413"/>
            <p14:sldId id="1445"/>
            <p14:sldId id="1446"/>
            <p14:sldId id="1447"/>
            <p14:sldId id="1448"/>
            <p14:sldId id="1449"/>
            <p14:sldId id="1377"/>
            <p14:sldId id="1364"/>
            <p14:sldId id="1323"/>
            <p14:sldId id="1378"/>
            <p14:sldId id="1365"/>
            <p14:sldId id="1370"/>
            <p14:sldId id="1438"/>
            <p14:sldId id="1324"/>
            <p14:sldId id="1325"/>
            <p14:sldId id="1414"/>
            <p14:sldId id="1416"/>
            <p14:sldId id="1417"/>
          </p14:sldIdLst>
        </p14:section>
        <p14:section name="Dark Build 2016 Template" id="{BF2050A5-112F-45DA-ADE2-20086B31A042}">
          <p14:sldIdLst>
            <p14:sldId id="1419"/>
            <p14:sldId id="1420"/>
            <p14:sldId id="1421"/>
            <p14:sldId id="1435"/>
            <p14:sldId id="1436"/>
            <p14:sldId id="1423"/>
            <p14:sldId id="1424"/>
            <p14:sldId id="1425"/>
            <p14:sldId id="1426"/>
            <p14:sldId id="1427"/>
            <p14:sldId id="1428"/>
            <p14:sldId id="1429"/>
            <p14:sldId id="1430"/>
            <p14:sldId id="1437"/>
            <p14:sldId id="1431"/>
            <p14:sldId id="1432"/>
            <p14:sldId id="1433"/>
            <p14:sldId id="1434"/>
            <p14:sldId id="1439"/>
            <p14:sldId id="1441"/>
            <p14:sldId id="1442"/>
            <p14:sldId id="14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4" autoAdjust="0"/>
    <p:restoredTop sz="69079" autoAdjust="0"/>
  </p:normalViewPr>
  <p:slideViewPr>
    <p:cSldViewPr>
      <p:cViewPr varScale="1">
        <p:scale>
          <a:sx n="65" d="100"/>
          <a:sy n="65" d="100"/>
        </p:scale>
        <p:origin x="852" y="4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293381696155997E-2"/>
          <c:y val="0"/>
          <c:w val="0.58501467396844697"/>
          <c:h val="0.88213438509245801"/>
        </c:manualLayout>
      </c:layout>
      <c:doughnutChart>
        <c:varyColors val="1"/>
        <c:ser>
          <c:idx val="0"/>
          <c:order val="0"/>
          <c:tx>
            <c:strRef>
              <c:f>Sheet1!$B$1</c:f>
              <c:strCache>
                <c:ptCount val="1"/>
                <c:pt idx="0">
                  <c:v>Series 1</c:v>
                </c:pt>
              </c:strCache>
            </c:strRef>
          </c:tx>
          <c:dPt>
            <c:idx val="0"/>
            <c:bubble3D val="0"/>
            <c:spPr>
              <a:solidFill>
                <a:schemeClr val="accent6"/>
              </a:solidFill>
              <a:ln>
                <a:noFill/>
              </a:ln>
              <a:effectLst/>
            </c:spPr>
            <c:extLst>
              <c:ext xmlns:c16="http://schemas.microsoft.com/office/drawing/2014/chart" uri="{C3380CC4-5D6E-409C-BE32-E72D297353CC}">
                <c16:uniqueId val="{00000001-343C-4E1F-885F-1A45BFAC2E49}"/>
              </c:ext>
            </c:extLst>
          </c:dPt>
          <c:dPt>
            <c:idx val="1"/>
            <c:bubble3D val="0"/>
            <c:spPr>
              <a:solidFill>
                <a:schemeClr val="accent1"/>
              </a:solidFill>
              <a:ln>
                <a:noFill/>
              </a:ln>
              <a:effectLst/>
            </c:spPr>
            <c:extLst>
              <c:ext xmlns:c16="http://schemas.microsoft.com/office/drawing/2014/chart" uri="{C3380CC4-5D6E-409C-BE32-E72D297353CC}">
                <c16:uniqueId val="{00000003-343C-4E1F-885F-1A45BFAC2E49}"/>
              </c:ext>
            </c:extLst>
          </c:dPt>
          <c:dPt>
            <c:idx val="2"/>
            <c:bubble3D val="0"/>
            <c:spPr>
              <a:solidFill>
                <a:schemeClr val="accent4"/>
              </a:solidFill>
              <a:ln>
                <a:noFill/>
              </a:ln>
              <a:effectLst/>
            </c:spPr>
            <c:extLst>
              <c:ext xmlns:c16="http://schemas.microsoft.com/office/drawing/2014/chart" uri="{C3380CC4-5D6E-409C-BE32-E72D297353CC}">
                <c16:uniqueId val="{00000005-343C-4E1F-885F-1A45BFAC2E49}"/>
              </c:ext>
            </c:extLst>
          </c:dPt>
          <c:dPt>
            <c:idx val="3"/>
            <c:bubble3D val="0"/>
            <c:spPr>
              <a:solidFill>
                <a:schemeClr val="accent2"/>
              </a:solidFill>
              <a:ln>
                <a:noFill/>
              </a:ln>
              <a:effectLst/>
            </c:spPr>
            <c:extLst>
              <c:ext xmlns:c16="http://schemas.microsoft.com/office/drawing/2014/chart" uri="{C3380CC4-5D6E-409C-BE32-E72D297353CC}">
                <c16:uniqueId val="{00000007-343C-4E1F-885F-1A45BFAC2E49}"/>
              </c:ext>
            </c:extLst>
          </c:dPt>
          <c:dLbls>
            <c:dLbl>
              <c:idx val="0"/>
              <c:layout>
                <c:manualLayout>
                  <c:x val="0.13734567901234568"/>
                  <c:y val="4.630969187098994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43C-4E1F-885F-1A45BFAC2E49}"/>
                </c:ext>
              </c:extLst>
            </c:dLbl>
            <c:dLbl>
              <c:idx val="1"/>
              <c:layout>
                <c:manualLayout>
                  <c:x val="-0.10030864197530864"/>
                  <c:y val="0.1319826218323213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43C-4E1F-885F-1A45BFAC2E49}"/>
                </c:ext>
              </c:extLst>
            </c:dLbl>
            <c:dLbl>
              <c:idx val="2"/>
              <c:layout>
                <c:manualLayout>
                  <c:x val="-0.10185185185185186"/>
                  <c:y val="6.946453780648450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43C-4E1F-885F-1A45BFAC2E49}"/>
                </c:ext>
              </c:extLst>
            </c:dLbl>
            <c:dLbl>
              <c:idx val="3"/>
              <c:layout>
                <c:manualLayout>
                  <c:x val="-0.12808641975308643"/>
                  <c:y val="-9.49348683355294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343C-4E1F-885F-1A45BFAC2E49}"/>
                </c:ext>
              </c:extLst>
            </c:dLbl>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Q1</c:v>
                </c:pt>
                <c:pt idx="1">
                  <c:v>Q2</c:v>
                </c:pt>
                <c:pt idx="2">
                  <c:v>Q3</c:v>
                </c:pt>
                <c:pt idx="3">
                  <c:v>Q4</c:v>
                </c:pt>
              </c:strCache>
            </c:strRef>
          </c:cat>
          <c:val>
            <c:numRef>
              <c:f>Sheet1!$B$2:$B$5</c:f>
              <c:numCache>
                <c:formatCode>General</c:formatCode>
                <c:ptCount val="4"/>
                <c:pt idx="0">
                  <c:v>0.6</c:v>
                </c:pt>
                <c:pt idx="1">
                  <c:v>0.25</c:v>
                </c:pt>
                <c:pt idx="2">
                  <c:v>0.1</c:v>
                </c:pt>
                <c:pt idx="3">
                  <c:v>0.2</c:v>
                </c:pt>
              </c:numCache>
            </c:numRef>
          </c:val>
          <c:extLst>
            <c:ext xmlns:c16="http://schemas.microsoft.com/office/drawing/2014/chart" uri="{C3380CC4-5D6E-409C-BE32-E72D297353CC}">
              <c16:uniqueId val="{00000008-343C-4E1F-885F-1A45BFAC2E49}"/>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881425976738097"/>
          <c:y val="0.73783869665438195"/>
          <c:w val="0.177293694541374"/>
          <c:h val="0.17182307879616701"/>
        </c:manualLayout>
      </c:layout>
      <c:overlay val="0"/>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800">
          <a:gradFill>
            <a:gsLst>
              <a:gs pos="21239">
                <a:schemeClr val="tx1"/>
              </a:gs>
              <a:gs pos="72000">
                <a:schemeClr val="tx1"/>
              </a:gs>
            </a:gsLst>
            <a:lin ang="5400000" scaled="0"/>
          </a:gra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7.7091960727131328E-2"/>
          <c:y val="0.16235216934941099"/>
          <c:w val="0.74600770389812388"/>
          <c:h val="0.66796875"/>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4.25</c:v>
                </c:pt>
                <c:pt idx="1">
                  <c:v>2.5</c:v>
                </c:pt>
                <c:pt idx="2">
                  <c:v>3.5</c:v>
                </c:pt>
                <c:pt idx="3">
                  <c:v>4.5</c:v>
                </c:pt>
              </c:numCache>
            </c:numRef>
          </c:val>
          <c:extLst>
            <c:ext xmlns:c16="http://schemas.microsoft.com/office/drawing/2014/chart" uri="{C3380CC4-5D6E-409C-BE32-E72D297353CC}">
              <c16:uniqueId val="{00000000-EDDB-473F-B9B2-835C1F4DC01A}"/>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2.2999999999999998</c:v>
                </c:pt>
                <c:pt idx="1">
                  <c:v>4.4000000000000004</c:v>
                </c:pt>
                <c:pt idx="2">
                  <c:v>1.8</c:v>
                </c:pt>
                <c:pt idx="3">
                  <c:v>2.8</c:v>
                </c:pt>
              </c:numCache>
            </c:numRef>
          </c:val>
          <c:extLst>
            <c:ext xmlns:c16="http://schemas.microsoft.com/office/drawing/2014/chart" uri="{C3380CC4-5D6E-409C-BE32-E72D297353CC}">
              <c16:uniqueId val="{00000001-EDDB-473F-B9B2-835C1F4DC01A}"/>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DDB-473F-B9B2-835C1F4DC01A}"/>
            </c:ext>
          </c:extLst>
        </c:ser>
        <c:dLbls>
          <c:showLegendKey val="0"/>
          <c:showVal val="0"/>
          <c:showCatName val="0"/>
          <c:showSerName val="0"/>
          <c:showPercent val="0"/>
          <c:showBubbleSize val="0"/>
        </c:dLbls>
        <c:gapWidth val="120"/>
        <c:axId val="-1196881104"/>
        <c:axId val="-1196888176"/>
      </c:barChart>
      <c:catAx>
        <c:axId val="-1196881104"/>
        <c:scaling>
          <c:orientation val="minMax"/>
        </c:scaling>
        <c:delete val="0"/>
        <c:axPos val="b"/>
        <c:numFmt formatCode="General" sourceLinked="0"/>
        <c:majorTickMark val="out"/>
        <c:minorTickMark val="none"/>
        <c:tickLblPos val="nextTo"/>
        <c:crossAx val="-1196888176"/>
        <c:crosses val="autoZero"/>
        <c:auto val="1"/>
        <c:lblAlgn val="ctr"/>
        <c:lblOffset val="100"/>
        <c:noMultiLvlLbl val="0"/>
      </c:catAx>
      <c:valAx>
        <c:axId val="-1196888176"/>
        <c:scaling>
          <c:orientation val="minMax"/>
          <c:max val="5"/>
        </c:scaling>
        <c:delete val="0"/>
        <c:axPos val="l"/>
        <c:majorGridlines/>
        <c:numFmt formatCode="General" sourceLinked="1"/>
        <c:majorTickMark val="out"/>
        <c:minorTickMark val="none"/>
        <c:tickLblPos val="nextTo"/>
        <c:crossAx val="-1196881104"/>
        <c:crosses val="autoZero"/>
        <c:crossBetween val="between"/>
        <c:minorUnit val="1"/>
      </c:valAx>
    </c:plotArea>
    <c:legend>
      <c:legendPos val="r"/>
      <c:layout>
        <c:manualLayout>
          <c:xMode val="edge"/>
          <c:yMode val="edge"/>
          <c:x val="0.84138135510838907"/>
          <c:y val="0.63329153305528074"/>
          <c:w val="0.15227848255079227"/>
          <c:h val="0.214616328523346"/>
        </c:manualLayout>
      </c:layout>
      <c:overlay val="0"/>
    </c:legend>
    <c:plotVisOnly val="1"/>
    <c:dispBlanksAs val="gap"/>
    <c:showDLblsOverMax val="0"/>
  </c:chart>
  <c:txPr>
    <a:bodyPr/>
    <a:lstStyle/>
    <a:p>
      <a:pPr>
        <a:defRPr sz="1800">
          <a:gradFill>
            <a:gsLst>
              <a:gs pos="24779">
                <a:schemeClr val="tx1"/>
              </a:gs>
              <a:gs pos="55000">
                <a:schemeClr val="tx1"/>
              </a:gs>
            </a:gsLst>
            <a:lin ang="5400000" scaled="0"/>
          </a:gra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293381696155997E-2"/>
          <c:y val="0"/>
          <c:w val="0.58501467396844697"/>
          <c:h val="0.88213438509245801"/>
        </c:manualLayout>
      </c:layout>
      <c:doughnutChart>
        <c:varyColors val="1"/>
        <c:ser>
          <c:idx val="0"/>
          <c:order val="0"/>
          <c:tx>
            <c:strRef>
              <c:f>Sheet1!$B$1</c:f>
              <c:strCache>
                <c:ptCount val="1"/>
                <c:pt idx="0">
                  <c:v>Series 1</c:v>
                </c:pt>
              </c:strCache>
            </c:strRef>
          </c:tx>
          <c:dPt>
            <c:idx val="0"/>
            <c:bubble3D val="0"/>
            <c:spPr>
              <a:solidFill>
                <a:schemeClr val="accent6"/>
              </a:solidFill>
              <a:ln>
                <a:noFill/>
              </a:ln>
              <a:effectLst/>
            </c:spPr>
            <c:extLst>
              <c:ext xmlns:c16="http://schemas.microsoft.com/office/drawing/2014/chart" uri="{C3380CC4-5D6E-409C-BE32-E72D297353CC}">
                <c16:uniqueId val="{00000001-FC69-4F53-BE0A-89A2B0DE58C9}"/>
              </c:ext>
            </c:extLst>
          </c:dPt>
          <c:dPt>
            <c:idx val="1"/>
            <c:bubble3D val="0"/>
            <c:spPr>
              <a:solidFill>
                <a:schemeClr val="accent1"/>
              </a:solidFill>
              <a:ln>
                <a:noFill/>
              </a:ln>
              <a:effectLst/>
            </c:spPr>
            <c:extLst>
              <c:ext xmlns:c16="http://schemas.microsoft.com/office/drawing/2014/chart" uri="{C3380CC4-5D6E-409C-BE32-E72D297353CC}">
                <c16:uniqueId val="{00000003-FC69-4F53-BE0A-89A2B0DE58C9}"/>
              </c:ext>
            </c:extLst>
          </c:dPt>
          <c:dPt>
            <c:idx val="2"/>
            <c:bubble3D val="0"/>
            <c:spPr>
              <a:solidFill>
                <a:schemeClr val="accent4"/>
              </a:solidFill>
              <a:ln>
                <a:noFill/>
              </a:ln>
              <a:effectLst/>
            </c:spPr>
            <c:extLst>
              <c:ext xmlns:c16="http://schemas.microsoft.com/office/drawing/2014/chart" uri="{C3380CC4-5D6E-409C-BE32-E72D297353CC}">
                <c16:uniqueId val="{00000005-FC69-4F53-BE0A-89A2B0DE58C9}"/>
              </c:ext>
            </c:extLst>
          </c:dPt>
          <c:dPt>
            <c:idx val="3"/>
            <c:bubble3D val="0"/>
            <c:spPr>
              <a:solidFill>
                <a:schemeClr val="accent2"/>
              </a:solidFill>
              <a:ln>
                <a:noFill/>
              </a:ln>
              <a:effectLst/>
            </c:spPr>
            <c:extLst>
              <c:ext xmlns:c16="http://schemas.microsoft.com/office/drawing/2014/chart" uri="{C3380CC4-5D6E-409C-BE32-E72D297353CC}">
                <c16:uniqueId val="{00000007-FC69-4F53-BE0A-89A2B0DE58C9}"/>
              </c:ext>
            </c:extLst>
          </c:dPt>
          <c:dLbls>
            <c:dLbl>
              <c:idx val="0"/>
              <c:layout>
                <c:manualLayout>
                  <c:x val="0.13734567901234568"/>
                  <c:y val="4.630969187098994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C69-4F53-BE0A-89A2B0DE58C9}"/>
                </c:ext>
              </c:extLst>
            </c:dLbl>
            <c:dLbl>
              <c:idx val="1"/>
              <c:layout>
                <c:manualLayout>
                  <c:x val="-0.10030864197530864"/>
                  <c:y val="0.1319826218323213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C69-4F53-BE0A-89A2B0DE58C9}"/>
                </c:ext>
              </c:extLst>
            </c:dLbl>
            <c:dLbl>
              <c:idx val="2"/>
              <c:layout>
                <c:manualLayout>
                  <c:x val="-0.10185185185185186"/>
                  <c:y val="6.946453780648450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C69-4F53-BE0A-89A2B0DE58C9}"/>
                </c:ext>
              </c:extLst>
            </c:dLbl>
            <c:dLbl>
              <c:idx val="3"/>
              <c:layout>
                <c:manualLayout>
                  <c:x val="-0.12808641975308643"/>
                  <c:y val="-9.49348683355294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C69-4F53-BE0A-89A2B0DE58C9}"/>
                </c:ext>
              </c:extLst>
            </c:dLbl>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Q1</c:v>
                </c:pt>
                <c:pt idx="1">
                  <c:v>Q2</c:v>
                </c:pt>
                <c:pt idx="2">
                  <c:v>Q3</c:v>
                </c:pt>
                <c:pt idx="3">
                  <c:v>Q4</c:v>
                </c:pt>
              </c:strCache>
            </c:strRef>
          </c:cat>
          <c:val>
            <c:numRef>
              <c:f>Sheet1!$B$2:$B$5</c:f>
              <c:numCache>
                <c:formatCode>General</c:formatCode>
                <c:ptCount val="4"/>
                <c:pt idx="0">
                  <c:v>0.6</c:v>
                </c:pt>
                <c:pt idx="1">
                  <c:v>0.25</c:v>
                </c:pt>
                <c:pt idx="2">
                  <c:v>0.1</c:v>
                </c:pt>
                <c:pt idx="3">
                  <c:v>0.2</c:v>
                </c:pt>
              </c:numCache>
            </c:numRef>
          </c:val>
          <c:extLst>
            <c:ext xmlns:c16="http://schemas.microsoft.com/office/drawing/2014/chart" uri="{C3380CC4-5D6E-409C-BE32-E72D297353CC}">
              <c16:uniqueId val="{00000008-FC69-4F53-BE0A-89A2B0DE58C9}"/>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881425976738097"/>
          <c:y val="0.73783869665438195"/>
          <c:w val="0.177293694541374"/>
          <c:h val="0.17182307879616701"/>
        </c:manualLayout>
      </c:layout>
      <c:overlay val="0"/>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800">
          <a:gradFill>
            <a:gsLst>
              <a:gs pos="21239">
                <a:schemeClr val="tx1"/>
              </a:gs>
              <a:gs pos="72000">
                <a:schemeClr val="tx1"/>
              </a:gs>
            </a:gsLst>
            <a:lin ang="5400000" scaled="0"/>
          </a:gra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7.7091960727131328E-2"/>
          <c:y val="0.16235216934941099"/>
          <c:w val="0.74600770389812388"/>
          <c:h val="0.66796875"/>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4.25</c:v>
                </c:pt>
                <c:pt idx="1">
                  <c:v>2.5</c:v>
                </c:pt>
                <c:pt idx="2">
                  <c:v>3.5</c:v>
                </c:pt>
                <c:pt idx="3">
                  <c:v>4.5</c:v>
                </c:pt>
              </c:numCache>
            </c:numRef>
          </c:val>
          <c:extLst>
            <c:ext xmlns:c16="http://schemas.microsoft.com/office/drawing/2014/chart" uri="{C3380CC4-5D6E-409C-BE32-E72D297353CC}">
              <c16:uniqueId val="{00000000-14AB-44E9-9B1A-96C7D81EED15}"/>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2.2999999999999998</c:v>
                </c:pt>
                <c:pt idx="1">
                  <c:v>4.4000000000000004</c:v>
                </c:pt>
                <c:pt idx="2">
                  <c:v>1.8</c:v>
                </c:pt>
                <c:pt idx="3">
                  <c:v>2.8</c:v>
                </c:pt>
              </c:numCache>
            </c:numRef>
          </c:val>
          <c:extLst>
            <c:ext xmlns:c16="http://schemas.microsoft.com/office/drawing/2014/chart" uri="{C3380CC4-5D6E-409C-BE32-E72D297353CC}">
              <c16:uniqueId val="{00000001-14AB-44E9-9B1A-96C7D81EED15}"/>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4AB-44E9-9B1A-96C7D81EED15}"/>
            </c:ext>
          </c:extLst>
        </c:ser>
        <c:dLbls>
          <c:showLegendKey val="0"/>
          <c:showVal val="0"/>
          <c:showCatName val="0"/>
          <c:showSerName val="0"/>
          <c:showPercent val="0"/>
          <c:showBubbleSize val="0"/>
        </c:dLbls>
        <c:gapWidth val="120"/>
        <c:axId val="-1196888720"/>
        <c:axId val="-1196885456"/>
      </c:barChart>
      <c:catAx>
        <c:axId val="-1196888720"/>
        <c:scaling>
          <c:orientation val="minMax"/>
        </c:scaling>
        <c:delete val="0"/>
        <c:axPos val="b"/>
        <c:numFmt formatCode="General" sourceLinked="0"/>
        <c:majorTickMark val="out"/>
        <c:minorTickMark val="none"/>
        <c:tickLblPos val="nextTo"/>
        <c:crossAx val="-1196885456"/>
        <c:crosses val="autoZero"/>
        <c:auto val="1"/>
        <c:lblAlgn val="ctr"/>
        <c:lblOffset val="100"/>
        <c:noMultiLvlLbl val="0"/>
      </c:catAx>
      <c:valAx>
        <c:axId val="-1196885456"/>
        <c:scaling>
          <c:orientation val="minMax"/>
          <c:max val="5"/>
        </c:scaling>
        <c:delete val="0"/>
        <c:axPos val="l"/>
        <c:majorGridlines/>
        <c:numFmt formatCode="General" sourceLinked="1"/>
        <c:majorTickMark val="out"/>
        <c:minorTickMark val="none"/>
        <c:tickLblPos val="nextTo"/>
        <c:crossAx val="-1196888720"/>
        <c:crosses val="autoZero"/>
        <c:crossBetween val="between"/>
        <c:minorUnit val="1"/>
      </c:valAx>
    </c:plotArea>
    <c:legend>
      <c:legendPos val="r"/>
      <c:layout>
        <c:manualLayout>
          <c:xMode val="edge"/>
          <c:yMode val="edge"/>
          <c:x val="0.84138135510838907"/>
          <c:y val="0.63329153305528074"/>
          <c:w val="0.15227848255079227"/>
          <c:h val="0.214616328523346"/>
        </c:manualLayout>
      </c:layout>
      <c:overlay val="0"/>
    </c:legend>
    <c:plotVisOnly val="1"/>
    <c:dispBlanksAs val="gap"/>
    <c:showDLblsOverMax val="0"/>
  </c:chart>
  <c:txPr>
    <a:bodyPr/>
    <a:lstStyle/>
    <a:p>
      <a:pPr>
        <a:defRPr sz="1800">
          <a:gradFill>
            <a:gsLst>
              <a:gs pos="24779">
                <a:schemeClr val="tx1"/>
              </a:gs>
              <a:gs pos="55000">
                <a:schemeClr val="tx1"/>
              </a:gs>
            </a:gsLst>
            <a:lin ang="5400000" scaled="0"/>
          </a:gra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6F377-DEDB-47DE-89CA-7ACD097F38EF}" type="doc">
      <dgm:prSet loTypeId="urn:microsoft.com/office/officeart/2005/8/layout/hProcess11" loCatId="process" qsTypeId="urn:microsoft.com/office/officeart/2005/8/quickstyle/simple1" qsCatId="simple" csTypeId="urn:microsoft.com/office/officeart/2005/8/colors/accent1_2" csCatId="accent1" phldr="1"/>
      <dgm:spPr/>
    </dgm:pt>
    <dgm:pt modelId="{20D4CDDA-9B0C-4934-A711-706E195FD71A}">
      <dgm:prSet phldrT="[Text]"/>
      <dgm:spPr/>
      <dgm:t>
        <a:bodyPr/>
        <a:lstStyle/>
        <a:p>
          <a:r>
            <a:rPr lang="en-US" dirty="0"/>
            <a:t>Tinkerer</a:t>
          </a:r>
        </a:p>
      </dgm:t>
    </dgm:pt>
    <dgm:pt modelId="{45C07919-841B-4D02-A684-7A6B79294936}" type="parTrans" cxnId="{6B0B2E36-B115-4538-8EC3-1A744E57A22E}">
      <dgm:prSet/>
      <dgm:spPr/>
      <dgm:t>
        <a:bodyPr/>
        <a:lstStyle/>
        <a:p>
          <a:endParaRPr lang="en-US"/>
        </a:p>
      </dgm:t>
    </dgm:pt>
    <dgm:pt modelId="{2D19C796-6845-4062-AB7F-296BD41B5E3E}" type="sibTrans" cxnId="{6B0B2E36-B115-4538-8EC3-1A744E57A22E}">
      <dgm:prSet/>
      <dgm:spPr/>
      <dgm:t>
        <a:bodyPr/>
        <a:lstStyle/>
        <a:p>
          <a:endParaRPr lang="en-US"/>
        </a:p>
      </dgm:t>
    </dgm:pt>
    <dgm:pt modelId="{848E195E-B065-4D55-901D-C67868F09D8E}">
      <dgm:prSet phldrT="[Text]"/>
      <dgm:spPr/>
      <dgm:t>
        <a:bodyPr/>
        <a:lstStyle/>
        <a:p>
          <a:r>
            <a:rPr lang="en-US" dirty="0"/>
            <a:t>Education</a:t>
          </a:r>
        </a:p>
      </dgm:t>
    </dgm:pt>
    <dgm:pt modelId="{D26556DB-3522-45F6-BBD2-0B1735857CEB}" type="parTrans" cxnId="{C2337920-C8E1-43AB-8E9E-A4D10AFA9E27}">
      <dgm:prSet/>
      <dgm:spPr/>
      <dgm:t>
        <a:bodyPr/>
        <a:lstStyle/>
        <a:p>
          <a:endParaRPr lang="en-US"/>
        </a:p>
      </dgm:t>
    </dgm:pt>
    <dgm:pt modelId="{93173EA5-D150-45FC-9AE9-0B91DAA7F446}" type="sibTrans" cxnId="{C2337920-C8E1-43AB-8E9E-A4D10AFA9E27}">
      <dgm:prSet/>
      <dgm:spPr/>
      <dgm:t>
        <a:bodyPr/>
        <a:lstStyle/>
        <a:p>
          <a:endParaRPr lang="en-US"/>
        </a:p>
      </dgm:t>
    </dgm:pt>
    <dgm:pt modelId="{153A7FFE-DCB7-42A4-AECC-51309B050E26}">
      <dgm:prSet phldrT="[Text]"/>
      <dgm:spPr/>
      <dgm:t>
        <a:bodyPr/>
        <a:lstStyle/>
        <a:p>
          <a:r>
            <a:rPr lang="en-US" dirty="0"/>
            <a:t>Hobbyist</a:t>
          </a:r>
        </a:p>
      </dgm:t>
    </dgm:pt>
    <dgm:pt modelId="{54F9FC9B-F767-41DE-A9CD-B88F577D7E09}" type="parTrans" cxnId="{A5C11650-FE5A-46E2-BCA1-840EEB630FB7}">
      <dgm:prSet/>
      <dgm:spPr/>
      <dgm:t>
        <a:bodyPr/>
        <a:lstStyle/>
        <a:p>
          <a:endParaRPr lang="en-US"/>
        </a:p>
      </dgm:t>
    </dgm:pt>
    <dgm:pt modelId="{B65CCBD8-7397-4CD9-8B0A-B71ED7A88FBF}" type="sibTrans" cxnId="{A5C11650-FE5A-46E2-BCA1-840EEB630FB7}">
      <dgm:prSet/>
      <dgm:spPr/>
      <dgm:t>
        <a:bodyPr/>
        <a:lstStyle/>
        <a:p>
          <a:endParaRPr lang="en-US"/>
        </a:p>
      </dgm:t>
    </dgm:pt>
    <dgm:pt modelId="{65B647F3-B091-4019-88BB-853E47235F24}">
      <dgm:prSet phldrT="[Text]"/>
      <dgm:spPr/>
      <dgm:t>
        <a:bodyPr/>
        <a:lstStyle/>
        <a:p>
          <a:r>
            <a:rPr lang="en-US" dirty="0" err="1"/>
            <a:t>Prototyper</a:t>
          </a:r>
          <a:endParaRPr lang="en-US" dirty="0"/>
        </a:p>
        <a:p>
          <a:r>
            <a:rPr lang="en-US" dirty="0"/>
            <a:t>(personal, Enterprise, etc.)</a:t>
          </a:r>
        </a:p>
      </dgm:t>
    </dgm:pt>
    <dgm:pt modelId="{51D52C18-4BCC-4C7D-B3D3-2012DD053698}" type="parTrans" cxnId="{AC967258-7ABB-49E5-AB39-88D9B564C430}">
      <dgm:prSet/>
      <dgm:spPr/>
      <dgm:t>
        <a:bodyPr/>
        <a:lstStyle/>
        <a:p>
          <a:endParaRPr lang="en-US"/>
        </a:p>
      </dgm:t>
    </dgm:pt>
    <dgm:pt modelId="{9E62CCAB-A2B0-4F77-BDA8-981FF441CC25}" type="sibTrans" cxnId="{AC967258-7ABB-49E5-AB39-88D9B564C430}">
      <dgm:prSet/>
      <dgm:spPr/>
      <dgm:t>
        <a:bodyPr/>
        <a:lstStyle/>
        <a:p>
          <a:endParaRPr lang="en-US"/>
        </a:p>
      </dgm:t>
    </dgm:pt>
    <dgm:pt modelId="{904A1605-B138-4A1E-A023-850B018F4CD7}">
      <dgm:prSet phldrT="[Text]"/>
      <dgm:spPr/>
      <dgm:t>
        <a:bodyPr/>
        <a:lstStyle/>
        <a:p>
          <a:r>
            <a:rPr lang="en-US" dirty="0"/>
            <a:t>Small Scale Production / Crowd Funding</a:t>
          </a:r>
        </a:p>
      </dgm:t>
    </dgm:pt>
    <dgm:pt modelId="{B921D1A7-D9C0-4B06-879A-1BAC2F0E278C}" type="parTrans" cxnId="{C4E7F8B2-A194-4F90-8030-98FF4DAC485A}">
      <dgm:prSet/>
      <dgm:spPr/>
      <dgm:t>
        <a:bodyPr/>
        <a:lstStyle/>
        <a:p>
          <a:endParaRPr lang="en-US"/>
        </a:p>
      </dgm:t>
    </dgm:pt>
    <dgm:pt modelId="{25D77A78-08C3-4C97-8973-1C92310A7A69}" type="sibTrans" cxnId="{C4E7F8B2-A194-4F90-8030-98FF4DAC485A}">
      <dgm:prSet/>
      <dgm:spPr/>
      <dgm:t>
        <a:bodyPr/>
        <a:lstStyle/>
        <a:p>
          <a:endParaRPr lang="en-US"/>
        </a:p>
      </dgm:t>
    </dgm:pt>
    <dgm:pt modelId="{807626DB-6847-458F-87F3-A8F83FB44DA6}">
      <dgm:prSet phldrT="[Text]"/>
      <dgm:spPr/>
      <dgm:t>
        <a:bodyPr/>
        <a:lstStyle/>
        <a:p>
          <a:r>
            <a:rPr lang="en-US" dirty="0"/>
            <a:t>Large Scale Production/ Enterprise</a:t>
          </a:r>
        </a:p>
      </dgm:t>
    </dgm:pt>
    <dgm:pt modelId="{72804ADE-E5BA-4298-9617-06B57858B898}" type="parTrans" cxnId="{B8E1ADF9-F891-47BC-BAD7-0F850F8F8CA7}">
      <dgm:prSet/>
      <dgm:spPr/>
      <dgm:t>
        <a:bodyPr/>
        <a:lstStyle/>
        <a:p>
          <a:endParaRPr lang="en-US"/>
        </a:p>
      </dgm:t>
    </dgm:pt>
    <dgm:pt modelId="{77733AFF-CF4F-40A9-8F1E-2EBD91DC713E}" type="sibTrans" cxnId="{B8E1ADF9-F891-47BC-BAD7-0F850F8F8CA7}">
      <dgm:prSet/>
      <dgm:spPr/>
      <dgm:t>
        <a:bodyPr/>
        <a:lstStyle/>
        <a:p>
          <a:endParaRPr lang="en-US"/>
        </a:p>
      </dgm:t>
    </dgm:pt>
    <dgm:pt modelId="{9DB1033B-9FB6-45F9-AE24-2A3621612578}" type="pres">
      <dgm:prSet presAssocID="{6C76F377-DEDB-47DE-89CA-7ACD097F38EF}" presName="Name0" presStyleCnt="0">
        <dgm:presLayoutVars>
          <dgm:dir/>
          <dgm:resizeHandles val="exact"/>
        </dgm:presLayoutVars>
      </dgm:prSet>
      <dgm:spPr/>
    </dgm:pt>
    <dgm:pt modelId="{6DA58402-1083-4312-96D0-F898834FAD7D}" type="pres">
      <dgm:prSet presAssocID="{6C76F377-DEDB-47DE-89CA-7ACD097F38EF}" presName="arrow" presStyleLbl="bgShp" presStyleIdx="0" presStyleCnt="1"/>
      <dgm:spPr>
        <a:solidFill>
          <a:schemeClr val="tx2">
            <a:lumMod val="60000"/>
            <a:lumOff val="40000"/>
          </a:schemeClr>
        </a:solidFill>
      </dgm:spPr>
    </dgm:pt>
    <dgm:pt modelId="{9837CFDD-73C9-4CEC-B05F-701F1ADF80C7}" type="pres">
      <dgm:prSet presAssocID="{6C76F377-DEDB-47DE-89CA-7ACD097F38EF}" presName="points" presStyleCnt="0"/>
      <dgm:spPr/>
    </dgm:pt>
    <dgm:pt modelId="{5C0B1EDE-D696-48BF-98E9-C637AFEAAE9C}" type="pres">
      <dgm:prSet presAssocID="{20D4CDDA-9B0C-4934-A711-706E195FD71A}" presName="compositeA" presStyleCnt="0"/>
      <dgm:spPr/>
    </dgm:pt>
    <dgm:pt modelId="{A007BB0E-9E78-42A5-9CC1-1B066372A412}" type="pres">
      <dgm:prSet presAssocID="{20D4CDDA-9B0C-4934-A711-706E195FD71A}" presName="textA" presStyleLbl="revTx" presStyleIdx="0" presStyleCnt="6">
        <dgm:presLayoutVars>
          <dgm:bulletEnabled val="1"/>
        </dgm:presLayoutVars>
      </dgm:prSet>
      <dgm:spPr/>
    </dgm:pt>
    <dgm:pt modelId="{11B1B649-0D1A-4B00-9A72-5CA4E6A699AF}" type="pres">
      <dgm:prSet presAssocID="{20D4CDDA-9B0C-4934-A711-706E195FD71A}" presName="circleA" presStyleLbl="node1" presStyleIdx="0" presStyleCnt="6"/>
      <dgm:spPr>
        <a:solidFill>
          <a:schemeClr val="accent1">
            <a:lumMod val="60000"/>
            <a:lumOff val="40000"/>
          </a:schemeClr>
        </a:solidFill>
        <a:ln>
          <a:noFill/>
        </a:ln>
        <a:effectLst>
          <a:glow rad="228600">
            <a:schemeClr val="bg1">
              <a:alpha val="40000"/>
            </a:schemeClr>
          </a:glow>
        </a:effectLst>
      </dgm:spPr>
    </dgm:pt>
    <dgm:pt modelId="{E5CB55C6-7558-42C0-8DAE-71E35F06BD28}" type="pres">
      <dgm:prSet presAssocID="{20D4CDDA-9B0C-4934-A711-706E195FD71A}" presName="spaceA" presStyleCnt="0"/>
      <dgm:spPr/>
    </dgm:pt>
    <dgm:pt modelId="{C747B3DF-7721-4EFF-9BF1-4CA939F30281}" type="pres">
      <dgm:prSet presAssocID="{2D19C796-6845-4062-AB7F-296BD41B5E3E}" presName="space" presStyleCnt="0"/>
      <dgm:spPr/>
    </dgm:pt>
    <dgm:pt modelId="{A91E6238-524D-47C8-BE1A-648DF27A5157}" type="pres">
      <dgm:prSet presAssocID="{848E195E-B065-4D55-901D-C67868F09D8E}" presName="compositeB" presStyleCnt="0"/>
      <dgm:spPr/>
    </dgm:pt>
    <dgm:pt modelId="{8253F49A-E15F-454B-AF53-F868191B5D77}" type="pres">
      <dgm:prSet presAssocID="{848E195E-B065-4D55-901D-C67868F09D8E}" presName="textB" presStyleLbl="revTx" presStyleIdx="1" presStyleCnt="6">
        <dgm:presLayoutVars>
          <dgm:bulletEnabled val="1"/>
        </dgm:presLayoutVars>
      </dgm:prSet>
      <dgm:spPr/>
    </dgm:pt>
    <dgm:pt modelId="{A8BBB22C-7911-48AA-BFBB-E702B0263DC7}" type="pres">
      <dgm:prSet presAssocID="{848E195E-B065-4D55-901D-C67868F09D8E}" presName="circleB" presStyleLbl="node1" presStyleIdx="1" presStyleCnt="6"/>
      <dgm:spPr>
        <a:solidFill>
          <a:schemeClr val="accent1">
            <a:lumMod val="60000"/>
            <a:lumOff val="40000"/>
          </a:schemeClr>
        </a:solidFill>
        <a:ln>
          <a:noFill/>
        </a:ln>
        <a:effectLst>
          <a:glow rad="228600">
            <a:schemeClr val="bg1">
              <a:alpha val="40000"/>
            </a:schemeClr>
          </a:glow>
        </a:effectLst>
      </dgm:spPr>
    </dgm:pt>
    <dgm:pt modelId="{067D44A5-3CCB-42DF-8B67-AE49A10E1DAA}" type="pres">
      <dgm:prSet presAssocID="{848E195E-B065-4D55-901D-C67868F09D8E}" presName="spaceB" presStyleCnt="0"/>
      <dgm:spPr/>
    </dgm:pt>
    <dgm:pt modelId="{C9711BFF-0D60-4DB8-92FA-D343122DC36D}" type="pres">
      <dgm:prSet presAssocID="{93173EA5-D150-45FC-9AE9-0B91DAA7F446}" presName="space" presStyleCnt="0"/>
      <dgm:spPr/>
    </dgm:pt>
    <dgm:pt modelId="{93063FB9-3D55-43FA-8138-F06257963795}" type="pres">
      <dgm:prSet presAssocID="{153A7FFE-DCB7-42A4-AECC-51309B050E26}" presName="compositeA" presStyleCnt="0"/>
      <dgm:spPr/>
    </dgm:pt>
    <dgm:pt modelId="{421DD41B-C3D3-4566-A499-DF36FD3EAC90}" type="pres">
      <dgm:prSet presAssocID="{153A7FFE-DCB7-42A4-AECC-51309B050E26}" presName="textA" presStyleLbl="revTx" presStyleIdx="2" presStyleCnt="6">
        <dgm:presLayoutVars>
          <dgm:bulletEnabled val="1"/>
        </dgm:presLayoutVars>
      </dgm:prSet>
      <dgm:spPr/>
    </dgm:pt>
    <dgm:pt modelId="{CC9137CB-8FB5-461A-85F4-6784660CFE5C}" type="pres">
      <dgm:prSet presAssocID="{153A7FFE-DCB7-42A4-AECC-51309B050E26}" presName="circleA" presStyleLbl="node1" presStyleIdx="2" presStyleCnt="6"/>
      <dgm:spPr>
        <a:solidFill>
          <a:schemeClr val="accent1">
            <a:lumMod val="60000"/>
            <a:lumOff val="40000"/>
          </a:schemeClr>
        </a:solidFill>
        <a:ln>
          <a:noFill/>
        </a:ln>
        <a:effectLst>
          <a:glow rad="228600">
            <a:schemeClr val="bg1">
              <a:alpha val="40000"/>
            </a:schemeClr>
          </a:glow>
        </a:effectLst>
      </dgm:spPr>
    </dgm:pt>
    <dgm:pt modelId="{B057DD06-9A18-4BE0-92D1-7AEEBBF57E9E}" type="pres">
      <dgm:prSet presAssocID="{153A7FFE-DCB7-42A4-AECC-51309B050E26}" presName="spaceA" presStyleCnt="0"/>
      <dgm:spPr/>
    </dgm:pt>
    <dgm:pt modelId="{98289F8D-75D3-4B55-943A-E3F4FA0CF9D0}" type="pres">
      <dgm:prSet presAssocID="{B65CCBD8-7397-4CD9-8B0A-B71ED7A88FBF}" presName="space" presStyleCnt="0"/>
      <dgm:spPr/>
    </dgm:pt>
    <dgm:pt modelId="{AC2143F0-2CB7-4486-851F-30029D3CCA3D}" type="pres">
      <dgm:prSet presAssocID="{65B647F3-B091-4019-88BB-853E47235F24}" presName="compositeB" presStyleCnt="0"/>
      <dgm:spPr/>
    </dgm:pt>
    <dgm:pt modelId="{DBB53341-D2E9-4FBF-8297-2C6A5C1CFCF0}" type="pres">
      <dgm:prSet presAssocID="{65B647F3-B091-4019-88BB-853E47235F24}" presName="textB" presStyleLbl="revTx" presStyleIdx="3" presStyleCnt="6">
        <dgm:presLayoutVars>
          <dgm:bulletEnabled val="1"/>
        </dgm:presLayoutVars>
      </dgm:prSet>
      <dgm:spPr/>
    </dgm:pt>
    <dgm:pt modelId="{AB6E5690-1147-42E9-A5F4-C183F8C62B31}" type="pres">
      <dgm:prSet presAssocID="{65B647F3-B091-4019-88BB-853E47235F24}" presName="circleB" presStyleLbl="node1" presStyleIdx="3" presStyleCnt="6"/>
      <dgm:spPr>
        <a:solidFill>
          <a:schemeClr val="accent1">
            <a:lumMod val="60000"/>
            <a:lumOff val="40000"/>
          </a:schemeClr>
        </a:solidFill>
        <a:ln>
          <a:noFill/>
        </a:ln>
        <a:effectLst>
          <a:glow rad="228600">
            <a:schemeClr val="bg1">
              <a:alpha val="40000"/>
            </a:schemeClr>
          </a:glow>
        </a:effectLst>
      </dgm:spPr>
    </dgm:pt>
    <dgm:pt modelId="{F35C9F33-6EE7-4B11-B94C-AD7B7C606B23}" type="pres">
      <dgm:prSet presAssocID="{65B647F3-B091-4019-88BB-853E47235F24}" presName="spaceB" presStyleCnt="0"/>
      <dgm:spPr/>
    </dgm:pt>
    <dgm:pt modelId="{4250FE10-7CA1-4C3F-BD96-82EB5D7FD2D3}" type="pres">
      <dgm:prSet presAssocID="{9E62CCAB-A2B0-4F77-BDA8-981FF441CC25}" presName="space" presStyleCnt="0"/>
      <dgm:spPr/>
    </dgm:pt>
    <dgm:pt modelId="{B4468919-28F0-4328-AA46-C7E4BDFEDBD0}" type="pres">
      <dgm:prSet presAssocID="{904A1605-B138-4A1E-A023-850B018F4CD7}" presName="compositeA" presStyleCnt="0"/>
      <dgm:spPr/>
    </dgm:pt>
    <dgm:pt modelId="{CF0F33F7-F202-4991-8BD4-B980EE249EED}" type="pres">
      <dgm:prSet presAssocID="{904A1605-B138-4A1E-A023-850B018F4CD7}" presName="textA" presStyleLbl="revTx" presStyleIdx="4" presStyleCnt="6">
        <dgm:presLayoutVars>
          <dgm:bulletEnabled val="1"/>
        </dgm:presLayoutVars>
      </dgm:prSet>
      <dgm:spPr/>
    </dgm:pt>
    <dgm:pt modelId="{B6ED9E71-EBC3-4085-A9AD-0E1040E2E0B4}" type="pres">
      <dgm:prSet presAssocID="{904A1605-B138-4A1E-A023-850B018F4CD7}" presName="circleA" presStyleLbl="node1" presStyleIdx="4" presStyleCnt="6"/>
      <dgm:spPr>
        <a:solidFill>
          <a:schemeClr val="accent1">
            <a:lumMod val="60000"/>
            <a:lumOff val="40000"/>
          </a:schemeClr>
        </a:solidFill>
        <a:ln>
          <a:noFill/>
        </a:ln>
        <a:effectLst>
          <a:glow rad="228600">
            <a:schemeClr val="bg1">
              <a:alpha val="40000"/>
            </a:schemeClr>
          </a:glow>
        </a:effectLst>
      </dgm:spPr>
    </dgm:pt>
    <dgm:pt modelId="{4323A31A-897D-4CC1-A575-FC9E98A55F14}" type="pres">
      <dgm:prSet presAssocID="{904A1605-B138-4A1E-A023-850B018F4CD7}" presName="spaceA" presStyleCnt="0"/>
      <dgm:spPr/>
    </dgm:pt>
    <dgm:pt modelId="{5D37B77D-0B5A-4579-BA52-25F5340B9DC3}" type="pres">
      <dgm:prSet presAssocID="{25D77A78-08C3-4C97-8973-1C92310A7A69}" presName="space" presStyleCnt="0"/>
      <dgm:spPr/>
    </dgm:pt>
    <dgm:pt modelId="{A1BF6E6D-55E7-45E2-A1D4-8D3F647C3AC3}" type="pres">
      <dgm:prSet presAssocID="{807626DB-6847-458F-87F3-A8F83FB44DA6}" presName="compositeB" presStyleCnt="0"/>
      <dgm:spPr/>
    </dgm:pt>
    <dgm:pt modelId="{54F52064-67D0-4795-9802-60383A2E7623}" type="pres">
      <dgm:prSet presAssocID="{807626DB-6847-458F-87F3-A8F83FB44DA6}" presName="textB" presStyleLbl="revTx" presStyleIdx="5" presStyleCnt="6">
        <dgm:presLayoutVars>
          <dgm:bulletEnabled val="1"/>
        </dgm:presLayoutVars>
      </dgm:prSet>
      <dgm:spPr/>
    </dgm:pt>
    <dgm:pt modelId="{5B7EF4EF-4DC1-4565-88B1-0463CE4B22D6}" type="pres">
      <dgm:prSet presAssocID="{807626DB-6847-458F-87F3-A8F83FB44DA6}" presName="circleB" presStyleLbl="node1" presStyleIdx="5" presStyleCnt="6"/>
      <dgm:spPr>
        <a:solidFill>
          <a:schemeClr val="accent1">
            <a:lumMod val="60000"/>
            <a:lumOff val="40000"/>
          </a:schemeClr>
        </a:solidFill>
        <a:ln>
          <a:noFill/>
        </a:ln>
        <a:effectLst>
          <a:glow rad="228600">
            <a:schemeClr val="bg1">
              <a:alpha val="40000"/>
            </a:schemeClr>
          </a:glow>
        </a:effectLst>
      </dgm:spPr>
    </dgm:pt>
    <dgm:pt modelId="{81874D1F-691C-4643-A1EC-AC889A98C15C}" type="pres">
      <dgm:prSet presAssocID="{807626DB-6847-458F-87F3-A8F83FB44DA6}" presName="spaceB" presStyleCnt="0"/>
      <dgm:spPr/>
    </dgm:pt>
  </dgm:ptLst>
  <dgm:cxnLst>
    <dgm:cxn modelId="{7F5A4CFA-7267-448F-86C4-0941033C0ECC}" type="presOf" srcId="{807626DB-6847-458F-87F3-A8F83FB44DA6}" destId="{54F52064-67D0-4795-9802-60383A2E7623}" srcOrd="0" destOrd="0" presId="urn:microsoft.com/office/officeart/2005/8/layout/hProcess11"/>
    <dgm:cxn modelId="{B8E1ADF9-F891-47BC-BAD7-0F850F8F8CA7}" srcId="{6C76F377-DEDB-47DE-89CA-7ACD097F38EF}" destId="{807626DB-6847-458F-87F3-A8F83FB44DA6}" srcOrd="5" destOrd="0" parTransId="{72804ADE-E5BA-4298-9617-06B57858B898}" sibTransId="{77733AFF-CF4F-40A9-8F1E-2EBD91DC713E}"/>
    <dgm:cxn modelId="{7A73D5B7-A759-46AA-A513-CCD5B746275D}" type="presOf" srcId="{848E195E-B065-4D55-901D-C67868F09D8E}" destId="{8253F49A-E15F-454B-AF53-F868191B5D77}" srcOrd="0" destOrd="0" presId="urn:microsoft.com/office/officeart/2005/8/layout/hProcess11"/>
    <dgm:cxn modelId="{AC967258-7ABB-49E5-AB39-88D9B564C430}" srcId="{6C76F377-DEDB-47DE-89CA-7ACD097F38EF}" destId="{65B647F3-B091-4019-88BB-853E47235F24}" srcOrd="3" destOrd="0" parTransId="{51D52C18-4BCC-4C7D-B3D3-2012DD053698}" sibTransId="{9E62CCAB-A2B0-4F77-BDA8-981FF441CC25}"/>
    <dgm:cxn modelId="{C24068D3-06EE-4FCA-85A4-28DA6A2313D8}" type="presOf" srcId="{153A7FFE-DCB7-42A4-AECC-51309B050E26}" destId="{421DD41B-C3D3-4566-A499-DF36FD3EAC90}" srcOrd="0" destOrd="0" presId="urn:microsoft.com/office/officeart/2005/8/layout/hProcess11"/>
    <dgm:cxn modelId="{00CC25E6-C044-4E64-B108-368B233D92DB}" type="presOf" srcId="{6C76F377-DEDB-47DE-89CA-7ACD097F38EF}" destId="{9DB1033B-9FB6-45F9-AE24-2A3621612578}" srcOrd="0" destOrd="0" presId="urn:microsoft.com/office/officeart/2005/8/layout/hProcess11"/>
    <dgm:cxn modelId="{65B01E9B-D9A9-45D5-8D97-48C8C519F364}" type="presOf" srcId="{65B647F3-B091-4019-88BB-853E47235F24}" destId="{DBB53341-D2E9-4FBF-8297-2C6A5C1CFCF0}" srcOrd="0" destOrd="0" presId="urn:microsoft.com/office/officeart/2005/8/layout/hProcess11"/>
    <dgm:cxn modelId="{21CA201F-6EBF-4EA6-88B0-36F65EE78455}" type="presOf" srcId="{20D4CDDA-9B0C-4934-A711-706E195FD71A}" destId="{A007BB0E-9E78-42A5-9CC1-1B066372A412}" srcOrd="0" destOrd="0" presId="urn:microsoft.com/office/officeart/2005/8/layout/hProcess11"/>
    <dgm:cxn modelId="{C2337920-C8E1-43AB-8E9E-A4D10AFA9E27}" srcId="{6C76F377-DEDB-47DE-89CA-7ACD097F38EF}" destId="{848E195E-B065-4D55-901D-C67868F09D8E}" srcOrd="1" destOrd="0" parTransId="{D26556DB-3522-45F6-BBD2-0B1735857CEB}" sibTransId="{93173EA5-D150-45FC-9AE9-0B91DAA7F446}"/>
    <dgm:cxn modelId="{A5C11650-FE5A-46E2-BCA1-840EEB630FB7}" srcId="{6C76F377-DEDB-47DE-89CA-7ACD097F38EF}" destId="{153A7FFE-DCB7-42A4-AECC-51309B050E26}" srcOrd="2" destOrd="0" parTransId="{54F9FC9B-F767-41DE-A9CD-B88F577D7E09}" sibTransId="{B65CCBD8-7397-4CD9-8B0A-B71ED7A88FBF}"/>
    <dgm:cxn modelId="{6B0B2E36-B115-4538-8EC3-1A744E57A22E}" srcId="{6C76F377-DEDB-47DE-89CA-7ACD097F38EF}" destId="{20D4CDDA-9B0C-4934-A711-706E195FD71A}" srcOrd="0" destOrd="0" parTransId="{45C07919-841B-4D02-A684-7A6B79294936}" sibTransId="{2D19C796-6845-4062-AB7F-296BD41B5E3E}"/>
    <dgm:cxn modelId="{C4E7F8B2-A194-4F90-8030-98FF4DAC485A}" srcId="{6C76F377-DEDB-47DE-89CA-7ACD097F38EF}" destId="{904A1605-B138-4A1E-A023-850B018F4CD7}" srcOrd="4" destOrd="0" parTransId="{B921D1A7-D9C0-4B06-879A-1BAC2F0E278C}" sibTransId="{25D77A78-08C3-4C97-8973-1C92310A7A69}"/>
    <dgm:cxn modelId="{0767EB57-922E-4D3D-AAC3-376E40FD6DBE}" type="presOf" srcId="{904A1605-B138-4A1E-A023-850B018F4CD7}" destId="{CF0F33F7-F202-4991-8BD4-B980EE249EED}" srcOrd="0" destOrd="0" presId="urn:microsoft.com/office/officeart/2005/8/layout/hProcess11"/>
    <dgm:cxn modelId="{5977C2FB-D937-48E1-A3EB-33517330724E}" type="presParOf" srcId="{9DB1033B-9FB6-45F9-AE24-2A3621612578}" destId="{6DA58402-1083-4312-96D0-F898834FAD7D}" srcOrd="0" destOrd="0" presId="urn:microsoft.com/office/officeart/2005/8/layout/hProcess11"/>
    <dgm:cxn modelId="{1B4DD3E0-7CA4-449F-BA9F-7C39F0F6DD1B}" type="presParOf" srcId="{9DB1033B-9FB6-45F9-AE24-2A3621612578}" destId="{9837CFDD-73C9-4CEC-B05F-701F1ADF80C7}" srcOrd="1" destOrd="0" presId="urn:microsoft.com/office/officeart/2005/8/layout/hProcess11"/>
    <dgm:cxn modelId="{0C47FB33-B63D-464F-AAA3-628ECBE89122}" type="presParOf" srcId="{9837CFDD-73C9-4CEC-B05F-701F1ADF80C7}" destId="{5C0B1EDE-D696-48BF-98E9-C637AFEAAE9C}" srcOrd="0" destOrd="0" presId="urn:microsoft.com/office/officeart/2005/8/layout/hProcess11"/>
    <dgm:cxn modelId="{78947960-64D0-4E86-9F8A-5ACB6453FC09}" type="presParOf" srcId="{5C0B1EDE-D696-48BF-98E9-C637AFEAAE9C}" destId="{A007BB0E-9E78-42A5-9CC1-1B066372A412}" srcOrd="0" destOrd="0" presId="urn:microsoft.com/office/officeart/2005/8/layout/hProcess11"/>
    <dgm:cxn modelId="{FAADC8AC-40B8-463F-A7FC-D07FC88C4427}" type="presParOf" srcId="{5C0B1EDE-D696-48BF-98E9-C637AFEAAE9C}" destId="{11B1B649-0D1A-4B00-9A72-5CA4E6A699AF}" srcOrd="1" destOrd="0" presId="urn:microsoft.com/office/officeart/2005/8/layout/hProcess11"/>
    <dgm:cxn modelId="{994EA63E-4344-4E5B-888A-5C60B0771A38}" type="presParOf" srcId="{5C0B1EDE-D696-48BF-98E9-C637AFEAAE9C}" destId="{E5CB55C6-7558-42C0-8DAE-71E35F06BD28}" srcOrd="2" destOrd="0" presId="urn:microsoft.com/office/officeart/2005/8/layout/hProcess11"/>
    <dgm:cxn modelId="{DC497E35-FFC8-4A55-836D-655DE62E5AC2}" type="presParOf" srcId="{9837CFDD-73C9-4CEC-B05F-701F1ADF80C7}" destId="{C747B3DF-7721-4EFF-9BF1-4CA939F30281}" srcOrd="1" destOrd="0" presId="urn:microsoft.com/office/officeart/2005/8/layout/hProcess11"/>
    <dgm:cxn modelId="{3764ECCE-D784-4B0F-B92F-22DC7619CDEB}" type="presParOf" srcId="{9837CFDD-73C9-4CEC-B05F-701F1ADF80C7}" destId="{A91E6238-524D-47C8-BE1A-648DF27A5157}" srcOrd="2" destOrd="0" presId="urn:microsoft.com/office/officeart/2005/8/layout/hProcess11"/>
    <dgm:cxn modelId="{81809494-D033-4D65-B897-9944C663B6BF}" type="presParOf" srcId="{A91E6238-524D-47C8-BE1A-648DF27A5157}" destId="{8253F49A-E15F-454B-AF53-F868191B5D77}" srcOrd="0" destOrd="0" presId="urn:microsoft.com/office/officeart/2005/8/layout/hProcess11"/>
    <dgm:cxn modelId="{6EC40ACC-ACD4-4F7F-87F8-CD45E6F64C08}" type="presParOf" srcId="{A91E6238-524D-47C8-BE1A-648DF27A5157}" destId="{A8BBB22C-7911-48AA-BFBB-E702B0263DC7}" srcOrd="1" destOrd="0" presId="urn:microsoft.com/office/officeart/2005/8/layout/hProcess11"/>
    <dgm:cxn modelId="{8D6EF35C-07FD-44A6-AEA2-60C769E66442}" type="presParOf" srcId="{A91E6238-524D-47C8-BE1A-648DF27A5157}" destId="{067D44A5-3CCB-42DF-8B67-AE49A10E1DAA}" srcOrd="2" destOrd="0" presId="urn:microsoft.com/office/officeart/2005/8/layout/hProcess11"/>
    <dgm:cxn modelId="{BA7575FB-4FC9-40B3-BF9F-16D0135FAB50}" type="presParOf" srcId="{9837CFDD-73C9-4CEC-B05F-701F1ADF80C7}" destId="{C9711BFF-0D60-4DB8-92FA-D343122DC36D}" srcOrd="3" destOrd="0" presId="urn:microsoft.com/office/officeart/2005/8/layout/hProcess11"/>
    <dgm:cxn modelId="{24620BA7-F940-48AE-A028-F93C8C789854}" type="presParOf" srcId="{9837CFDD-73C9-4CEC-B05F-701F1ADF80C7}" destId="{93063FB9-3D55-43FA-8138-F06257963795}" srcOrd="4" destOrd="0" presId="urn:microsoft.com/office/officeart/2005/8/layout/hProcess11"/>
    <dgm:cxn modelId="{66623B30-7A7C-4D94-91CA-6307AA9B9B84}" type="presParOf" srcId="{93063FB9-3D55-43FA-8138-F06257963795}" destId="{421DD41B-C3D3-4566-A499-DF36FD3EAC90}" srcOrd="0" destOrd="0" presId="urn:microsoft.com/office/officeart/2005/8/layout/hProcess11"/>
    <dgm:cxn modelId="{0460BC3D-EB66-4507-857B-06DB55A25D80}" type="presParOf" srcId="{93063FB9-3D55-43FA-8138-F06257963795}" destId="{CC9137CB-8FB5-461A-85F4-6784660CFE5C}" srcOrd="1" destOrd="0" presId="urn:microsoft.com/office/officeart/2005/8/layout/hProcess11"/>
    <dgm:cxn modelId="{BBC00CBC-0925-4E78-B07F-88EC6772D76B}" type="presParOf" srcId="{93063FB9-3D55-43FA-8138-F06257963795}" destId="{B057DD06-9A18-4BE0-92D1-7AEEBBF57E9E}" srcOrd="2" destOrd="0" presId="urn:microsoft.com/office/officeart/2005/8/layout/hProcess11"/>
    <dgm:cxn modelId="{2659FFF0-28E8-4D8F-9F4C-7E51355E1106}" type="presParOf" srcId="{9837CFDD-73C9-4CEC-B05F-701F1ADF80C7}" destId="{98289F8D-75D3-4B55-943A-E3F4FA0CF9D0}" srcOrd="5" destOrd="0" presId="urn:microsoft.com/office/officeart/2005/8/layout/hProcess11"/>
    <dgm:cxn modelId="{3D0E604E-4F4D-463F-B32B-A21A588E958F}" type="presParOf" srcId="{9837CFDD-73C9-4CEC-B05F-701F1ADF80C7}" destId="{AC2143F0-2CB7-4486-851F-30029D3CCA3D}" srcOrd="6" destOrd="0" presId="urn:microsoft.com/office/officeart/2005/8/layout/hProcess11"/>
    <dgm:cxn modelId="{A38AFCC5-D459-4394-9F96-45B221C7587D}" type="presParOf" srcId="{AC2143F0-2CB7-4486-851F-30029D3CCA3D}" destId="{DBB53341-D2E9-4FBF-8297-2C6A5C1CFCF0}" srcOrd="0" destOrd="0" presId="urn:microsoft.com/office/officeart/2005/8/layout/hProcess11"/>
    <dgm:cxn modelId="{15222F00-4928-4C89-A804-65752DCB7136}" type="presParOf" srcId="{AC2143F0-2CB7-4486-851F-30029D3CCA3D}" destId="{AB6E5690-1147-42E9-A5F4-C183F8C62B31}" srcOrd="1" destOrd="0" presId="urn:microsoft.com/office/officeart/2005/8/layout/hProcess11"/>
    <dgm:cxn modelId="{F31746AA-4F75-491F-9A1E-643E5296AE35}" type="presParOf" srcId="{AC2143F0-2CB7-4486-851F-30029D3CCA3D}" destId="{F35C9F33-6EE7-4B11-B94C-AD7B7C606B23}" srcOrd="2" destOrd="0" presId="urn:microsoft.com/office/officeart/2005/8/layout/hProcess11"/>
    <dgm:cxn modelId="{F83705F0-1E9B-48EC-A642-A65312B04C5E}" type="presParOf" srcId="{9837CFDD-73C9-4CEC-B05F-701F1ADF80C7}" destId="{4250FE10-7CA1-4C3F-BD96-82EB5D7FD2D3}" srcOrd="7" destOrd="0" presId="urn:microsoft.com/office/officeart/2005/8/layout/hProcess11"/>
    <dgm:cxn modelId="{52C0DB3E-0D30-4102-B464-E8599266DDC2}" type="presParOf" srcId="{9837CFDD-73C9-4CEC-B05F-701F1ADF80C7}" destId="{B4468919-28F0-4328-AA46-C7E4BDFEDBD0}" srcOrd="8" destOrd="0" presId="urn:microsoft.com/office/officeart/2005/8/layout/hProcess11"/>
    <dgm:cxn modelId="{B0D3B59C-3659-489B-A192-19C57B98567E}" type="presParOf" srcId="{B4468919-28F0-4328-AA46-C7E4BDFEDBD0}" destId="{CF0F33F7-F202-4991-8BD4-B980EE249EED}" srcOrd="0" destOrd="0" presId="urn:microsoft.com/office/officeart/2005/8/layout/hProcess11"/>
    <dgm:cxn modelId="{48183557-55BC-4A6A-8C61-0DBCC8FEF272}" type="presParOf" srcId="{B4468919-28F0-4328-AA46-C7E4BDFEDBD0}" destId="{B6ED9E71-EBC3-4085-A9AD-0E1040E2E0B4}" srcOrd="1" destOrd="0" presId="urn:microsoft.com/office/officeart/2005/8/layout/hProcess11"/>
    <dgm:cxn modelId="{DB8F151D-F8F8-41D7-AC5A-B7325F178AC6}" type="presParOf" srcId="{B4468919-28F0-4328-AA46-C7E4BDFEDBD0}" destId="{4323A31A-897D-4CC1-A575-FC9E98A55F14}" srcOrd="2" destOrd="0" presId="urn:microsoft.com/office/officeart/2005/8/layout/hProcess11"/>
    <dgm:cxn modelId="{D6388CC2-DB4E-4A45-95B4-5932E349F529}" type="presParOf" srcId="{9837CFDD-73C9-4CEC-B05F-701F1ADF80C7}" destId="{5D37B77D-0B5A-4579-BA52-25F5340B9DC3}" srcOrd="9" destOrd="0" presId="urn:microsoft.com/office/officeart/2005/8/layout/hProcess11"/>
    <dgm:cxn modelId="{9AC9B99C-0532-4C27-B0C8-2325B5D399C9}" type="presParOf" srcId="{9837CFDD-73C9-4CEC-B05F-701F1ADF80C7}" destId="{A1BF6E6D-55E7-45E2-A1D4-8D3F647C3AC3}" srcOrd="10" destOrd="0" presId="urn:microsoft.com/office/officeart/2005/8/layout/hProcess11"/>
    <dgm:cxn modelId="{475CFF08-E613-4951-BDC6-A3571296E164}" type="presParOf" srcId="{A1BF6E6D-55E7-45E2-A1D4-8D3F647C3AC3}" destId="{54F52064-67D0-4795-9802-60383A2E7623}" srcOrd="0" destOrd="0" presId="urn:microsoft.com/office/officeart/2005/8/layout/hProcess11"/>
    <dgm:cxn modelId="{0B572840-738C-41CE-BA0C-3AF94976A471}" type="presParOf" srcId="{A1BF6E6D-55E7-45E2-A1D4-8D3F647C3AC3}" destId="{5B7EF4EF-4DC1-4565-88B1-0463CE4B22D6}" srcOrd="1" destOrd="0" presId="urn:microsoft.com/office/officeart/2005/8/layout/hProcess11"/>
    <dgm:cxn modelId="{1171DA9E-3431-4B96-A954-FFB1D4973228}" type="presParOf" srcId="{A1BF6E6D-55E7-45E2-A1D4-8D3F647C3AC3}" destId="{81874D1F-691C-4643-A1EC-AC889A98C15C}"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8402-1083-4312-96D0-F898834FAD7D}">
      <dsp:nvSpPr>
        <dsp:cNvPr id="0" name=""/>
        <dsp:cNvSpPr/>
      </dsp:nvSpPr>
      <dsp:spPr>
        <a:xfrm>
          <a:off x="0" y="1092221"/>
          <a:ext cx="11567867" cy="1456295"/>
        </a:xfrm>
        <a:prstGeom prst="notchedRightArrow">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dsp:style>
    </dsp:sp>
    <dsp:sp modelId="{A007BB0E-9E78-42A5-9CC1-1B066372A412}">
      <dsp:nvSpPr>
        <dsp:cNvPr id="0" name=""/>
        <dsp:cNvSpPr/>
      </dsp:nvSpPr>
      <dsp:spPr>
        <a:xfrm>
          <a:off x="2859"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Tinkerer</a:t>
          </a:r>
        </a:p>
      </dsp:txBody>
      <dsp:txXfrm>
        <a:off x="2859" y="0"/>
        <a:ext cx="1664857" cy="1456295"/>
      </dsp:txXfrm>
    </dsp:sp>
    <dsp:sp modelId="{11B1B649-0D1A-4B00-9A72-5CA4E6A699AF}">
      <dsp:nvSpPr>
        <dsp:cNvPr id="0" name=""/>
        <dsp:cNvSpPr/>
      </dsp:nvSpPr>
      <dsp:spPr>
        <a:xfrm>
          <a:off x="653251"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8253F49A-E15F-454B-AF53-F868191B5D77}">
      <dsp:nvSpPr>
        <dsp:cNvPr id="0" name=""/>
        <dsp:cNvSpPr/>
      </dsp:nvSpPr>
      <dsp:spPr>
        <a:xfrm>
          <a:off x="1750960"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Education</a:t>
          </a:r>
        </a:p>
      </dsp:txBody>
      <dsp:txXfrm>
        <a:off x="1750960" y="2184443"/>
        <a:ext cx="1664857" cy="1456295"/>
      </dsp:txXfrm>
    </dsp:sp>
    <dsp:sp modelId="{A8BBB22C-7911-48AA-BFBB-E702B0263DC7}">
      <dsp:nvSpPr>
        <dsp:cNvPr id="0" name=""/>
        <dsp:cNvSpPr/>
      </dsp:nvSpPr>
      <dsp:spPr>
        <a:xfrm>
          <a:off x="2401352"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421DD41B-C3D3-4566-A499-DF36FD3EAC90}">
      <dsp:nvSpPr>
        <dsp:cNvPr id="0" name=""/>
        <dsp:cNvSpPr/>
      </dsp:nvSpPr>
      <dsp:spPr>
        <a:xfrm>
          <a:off x="3499061"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Hobbyist</a:t>
          </a:r>
        </a:p>
      </dsp:txBody>
      <dsp:txXfrm>
        <a:off x="3499061" y="0"/>
        <a:ext cx="1664857" cy="1456295"/>
      </dsp:txXfrm>
    </dsp:sp>
    <dsp:sp modelId="{CC9137CB-8FB5-461A-85F4-6784660CFE5C}">
      <dsp:nvSpPr>
        <dsp:cNvPr id="0" name=""/>
        <dsp:cNvSpPr/>
      </dsp:nvSpPr>
      <dsp:spPr>
        <a:xfrm>
          <a:off x="4149453"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DBB53341-D2E9-4FBF-8297-2C6A5C1CFCF0}">
      <dsp:nvSpPr>
        <dsp:cNvPr id="0" name=""/>
        <dsp:cNvSpPr/>
      </dsp:nvSpPr>
      <dsp:spPr>
        <a:xfrm>
          <a:off x="5247162"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err="1"/>
            <a:t>Prototyper</a:t>
          </a:r>
          <a:endParaRPr lang="en-US" sz="1700" kern="1200" dirty="0"/>
        </a:p>
        <a:p>
          <a:pPr lvl="0" algn="ctr" defTabSz="755650">
            <a:lnSpc>
              <a:spcPct val="90000"/>
            </a:lnSpc>
            <a:spcBef>
              <a:spcPct val="0"/>
            </a:spcBef>
            <a:spcAft>
              <a:spcPct val="35000"/>
            </a:spcAft>
          </a:pPr>
          <a:r>
            <a:rPr lang="en-US" sz="1700" kern="1200" dirty="0"/>
            <a:t>(personal, Enterprise, etc.)</a:t>
          </a:r>
        </a:p>
      </dsp:txBody>
      <dsp:txXfrm>
        <a:off x="5247162" y="2184443"/>
        <a:ext cx="1664857" cy="1456295"/>
      </dsp:txXfrm>
    </dsp:sp>
    <dsp:sp modelId="{AB6E5690-1147-42E9-A5F4-C183F8C62B31}">
      <dsp:nvSpPr>
        <dsp:cNvPr id="0" name=""/>
        <dsp:cNvSpPr/>
      </dsp:nvSpPr>
      <dsp:spPr>
        <a:xfrm>
          <a:off x="58975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CF0F33F7-F202-4991-8BD4-B980EE249EED}">
      <dsp:nvSpPr>
        <dsp:cNvPr id="0" name=""/>
        <dsp:cNvSpPr/>
      </dsp:nvSpPr>
      <dsp:spPr>
        <a:xfrm>
          <a:off x="6995262"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Small Scale Production / Crowd Funding</a:t>
          </a:r>
        </a:p>
      </dsp:txBody>
      <dsp:txXfrm>
        <a:off x="6995262" y="0"/>
        <a:ext cx="1664857" cy="1456295"/>
      </dsp:txXfrm>
    </dsp:sp>
    <dsp:sp modelId="{B6ED9E71-EBC3-4085-A9AD-0E1040E2E0B4}">
      <dsp:nvSpPr>
        <dsp:cNvPr id="0" name=""/>
        <dsp:cNvSpPr/>
      </dsp:nvSpPr>
      <dsp:spPr>
        <a:xfrm>
          <a:off x="76456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54F52064-67D0-4795-9802-60383A2E7623}">
      <dsp:nvSpPr>
        <dsp:cNvPr id="0" name=""/>
        <dsp:cNvSpPr/>
      </dsp:nvSpPr>
      <dsp:spPr>
        <a:xfrm>
          <a:off x="8743363"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Large Scale Production/ Enterprise</a:t>
          </a:r>
        </a:p>
      </dsp:txBody>
      <dsp:txXfrm>
        <a:off x="8743363" y="2184443"/>
        <a:ext cx="1664857" cy="1456295"/>
      </dsp:txXfrm>
    </dsp:sp>
    <dsp:sp modelId="{5B7EF4EF-4DC1-4565-88B1-0463CE4B22D6}">
      <dsp:nvSpPr>
        <dsp:cNvPr id="0" name=""/>
        <dsp:cNvSpPr/>
      </dsp:nvSpPr>
      <dsp:spPr>
        <a:xfrm>
          <a:off x="9393755"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3/14/2016 9:29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3/14/2016 9:29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10 for IoT is officially available</a:t>
            </a:r>
            <a:r>
              <a:rPr lang="en-US" baseline="0" dirty="0"/>
              <a:t> on three families of boards:</a:t>
            </a:r>
          </a:p>
          <a:p>
            <a:endParaRPr lang="en-US" baseline="0" dirty="0"/>
          </a:p>
          <a:p>
            <a:r>
              <a:rPr lang="en-US" baseline="0" dirty="0"/>
              <a:t>Raspberry Pi 2 and 3</a:t>
            </a:r>
          </a:p>
          <a:p>
            <a:r>
              <a:rPr lang="en-US" baseline="0" dirty="0" err="1"/>
              <a:t>Minnowboard</a:t>
            </a:r>
            <a:r>
              <a:rPr lang="en-US" baseline="0" dirty="0"/>
              <a:t> Max (essentially the guts of a tablet)</a:t>
            </a:r>
          </a:p>
          <a:p>
            <a:r>
              <a:rPr lang="en-US" baseline="0" dirty="0" err="1"/>
              <a:t>Dragonboard</a:t>
            </a:r>
            <a:r>
              <a:rPr lang="en-US" baseline="0" dirty="0"/>
              <a:t> (essentially the guts of a phone)</a:t>
            </a:r>
          </a:p>
          <a:p>
            <a:endParaRPr lang="en-US" baseline="0" dirty="0"/>
          </a:p>
          <a:p>
            <a:r>
              <a:rPr lang="en-US" baseline="0" dirty="0"/>
              <a:t>Additionally, companies like </a:t>
            </a:r>
            <a:r>
              <a:rPr lang="en-US" baseline="0" dirty="0" err="1"/>
              <a:t>Toradex</a:t>
            </a:r>
            <a:r>
              <a:rPr lang="en-US" baseline="0" dirty="0"/>
              <a:t> have ported Windows 10 IoT Core to modules running other processors, like the </a:t>
            </a:r>
            <a:r>
              <a:rPr lang="en-US" baseline="0" dirty="0" err="1"/>
              <a:t>Nvidia</a:t>
            </a:r>
            <a:r>
              <a:rPr lang="en-US" baseline="0" dirty="0"/>
              <a:t> </a:t>
            </a:r>
            <a:r>
              <a:rPr lang="en-US" baseline="0" dirty="0" err="1"/>
              <a:t>Tegra</a:t>
            </a:r>
            <a:r>
              <a:rPr lang="en-US" baseline="0" dirty="0"/>
              <a:t> 3.”</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98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63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283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answer the “why” of</a:t>
            </a:r>
            <a:r>
              <a:rPr lang="en-US" baseline="0" dirty="0"/>
              <a:t> IoT core and of makers in general)</a:t>
            </a:r>
          </a:p>
          <a:p>
            <a:endParaRPr lang="en-US" baseline="0" dirty="0"/>
          </a:p>
          <a:p>
            <a:r>
              <a:rPr lang="en-US" dirty="0"/>
              <a:t>“Microsoft views making as a continuum,</a:t>
            </a:r>
            <a:r>
              <a:rPr lang="en-US" baseline="0" dirty="0"/>
              <a:t> starting from tinkerers and education through to hobbyists, pre-production, prototyping, production, and more. It’s not just about a student in school, but also about the person prototyping the next cool product at a fortune 500. Windows 10 IoT Core has been designed for all of these makers.”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B4DD44D-3C56-441C-A243-2430F09F9BC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68256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most of you will also participate in the Azure parts of this series, we’re using an</a:t>
            </a:r>
            <a:r>
              <a:rPr lang="en-US" baseline="0" dirty="0"/>
              <a:t> integrated sensor HAT-like (Hardware Attached on Top) board from GHI</a:t>
            </a:r>
          </a:p>
          <a:p>
            <a:endParaRPr lang="en-US" baseline="0" dirty="0"/>
          </a:p>
          <a:p>
            <a:r>
              <a:rPr lang="en-US" baseline="0" dirty="0"/>
              <a:t>This board was developed especially for Azure labs and simplifies connectivity to sensors in a way that lets you focus on Azure. It includes libraries which abstract away the underlying IO, much like you would have if you coded for a shield on an Arduino.”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229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in follow-on lab modules.”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530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79067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88887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0206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742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909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in</a:t>
            </a:r>
            <a:r>
              <a:rPr lang="en-US" baseline="0" dirty="0"/>
              <a:t> the last 5 minutes of the event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025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3/14/2016 9:29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483740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61418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3/14/2016 9:29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8835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3/14/2016 9:29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94817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t>3/14/2016 9:29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31</a:t>
            </a:fld>
            <a:endParaRPr lang="en-US" dirty="0"/>
          </a:p>
        </p:txBody>
      </p:sp>
    </p:spTree>
    <p:extLst>
      <p:ext uri="{BB962C8B-B14F-4D97-AF65-F5344CB8AC3E}">
        <p14:creationId xmlns:p14="http://schemas.microsoft.com/office/powerpoint/2010/main" val="2678798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47001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“Moore’s law tells us that computers are</a:t>
            </a:r>
            <a:r>
              <a:rPr lang="en-US" sz="900" b="0" i="0" kern="1200" baseline="0" dirty="0">
                <a:solidFill>
                  <a:schemeClr val="tx1"/>
                </a:solidFill>
                <a:effectLst/>
                <a:latin typeface="Segoe UI Light" pitchFamily="34" charset="0"/>
                <a:ea typeface="+mn-ea"/>
                <a:cs typeface="+mn-cs"/>
              </a:rPr>
              <a:t> still getting more powerful. </a:t>
            </a:r>
            <a:r>
              <a:rPr lang="en-US" sz="900" b="0" i="0" kern="1200" baseline="0" dirty="0" err="1">
                <a:solidFill>
                  <a:schemeClr val="tx1"/>
                </a:solidFill>
                <a:effectLst/>
                <a:latin typeface="Segoe UI Light" pitchFamily="34" charset="0"/>
                <a:ea typeface="+mn-ea"/>
                <a:cs typeface="+mn-cs"/>
              </a:rPr>
              <a:t>Koomey’s</a:t>
            </a:r>
            <a:r>
              <a:rPr lang="en-US" sz="900" b="0" i="0" kern="1200" baseline="0" dirty="0">
                <a:solidFill>
                  <a:schemeClr val="tx1"/>
                </a:solidFill>
                <a:effectLst/>
                <a:latin typeface="Segoe UI Light" pitchFamily="34" charset="0"/>
                <a:ea typeface="+mn-ea"/>
                <a:cs typeface="+mn-cs"/>
              </a:rPr>
              <a:t> law tells us that they also require a lot less power than they did in the past. And Metcalf’s law observes that computers are more valuable when they are more connected. All of these things apply directly to, and in fact enable, IoT.”</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Reference:</a:t>
            </a:r>
          </a:p>
          <a:p>
            <a:r>
              <a:rPr lang="en-US" sz="900" b="0" i="0" kern="1200" dirty="0">
                <a:solidFill>
                  <a:schemeClr val="tx1"/>
                </a:solidFill>
                <a:effectLst/>
                <a:latin typeface="Segoe UI Light" pitchFamily="34" charset="0"/>
                <a:ea typeface="+mn-ea"/>
                <a:cs typeface="+mn-cs"/>
              </a:rPr>
              <a:t>The graphs are illustrations,</a:t>
            </a:r>
            <a:r>
              <a:rPr lang="en-US" sz="900" b="0" i="0" kern="1200" baseline="0" dirty="0">
                <a:solidFill>
                  <a:schemeClr val="tx1"/>
                </a:solidFill>
                <a:effectLst/>
                <a:latin typeface="Segoe UI Light" pitchFamily="34" charset="0"/>
                <a:ea typeface="+mn-ea"/>
                <a:cs typeface="+mn-cs"/>
              </a:rPr>
              <a:t> not exact values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Moore's law</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is the observation that the number of </a:t>
            </a:r>
            <a:r>
              <a:rPr lang="en-US" sz="900" b="0" i="0" u="none" strike="noStrike" kern="1200" dirty="0">
                <a:solidFill>
                  <a:schemeClr val="tx1"/>
                </a:solidFill>
                <a:effectLst/>
                <a:latin typeface="Segoe UI Light" pitchFamily="34" charset="0"/>
                <a:ea typeface="+mn-ea"/>
                <a:cs typeface="+mn-cs"/>
              </a:rPr>
              <a:t>transistors</a:t>
            </a:r>
            <a:r>
              <a:rPr lang="en-US" sz="900" b="0" i="0" kern="1200" dirty="0">
                <a:solidFill>
                  <a:schemeClr val="tx1"/>
                </a:solidFill>
                <a:effectLst/>
                <a:latin typeface="Segoe UI Light" pitchFamily="34" charset="0"/>
                <a:ea typeface="+mn-ea"/>
                <a:cs typeface="+mn-cs"/>
              </a:rPr>
              <a:t> in a dense </a:t>
            </a:r>
            <a:r>
              <a:rPr lang="en-US" sz="900" b="0" i="0" u="none" strike="noStrike" kern="1200" dirty="0">
                <a:solidFill>
                  <a:schemeClr val="tx1"/>
                </a:solidFill>
                <a:effectLst/>
                <a:latin typeface="Segoe UI Light" pitchFamily="34" charset="0"/>
                <a:ea typeface="+mn-ea"/>
                <a:cs typeface="+mn-cs"/>
              </a:rPr>
              <a:t>integrated circuit</a:t>
            </a:r>
            <a:r>
              <a:rPr lang="en-US" sz="900" b="0" i="0" kern="1200" dirty="0">
                <a:solidFill>
                  <a:schemeClr val="tx1"/>
                </a:solidFill>
                <a:effectLst/>
                <a:latin typeface="Segoe UI Light" pitchFamily="34" charset="0"/>
                <a:ea typeface="+mn-ea"/>
                <a:cs typeface="+mn-cs"/>
              </a:rPr>
              <a:t> doubles approximately every two years.</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Metcalfe's law</a:t>
            </a:r>
            <a:r>
              <a:rPr lang="en-US" sz="900" b="0" i="0" kern="1200" dirty="0">
                <a:solidFill>
                  <a:schemeClr val="tx1"/>
                </a:solidFill>
                <a:effectLst/>
                <a:latin typeface="Segoe UI Light" pitchFamily="34" charset="0"/>
                <a:ea typeface="+mn-ea"/>
                <a:cs typeface="+mn-cs"/>
              </a:rPr>
              <a:t> states that the value of a </a:t>
            </a:r>
            <a:r>
              <a:rPr lang="en-US" sz="900" b="0" i="0" u="none" strike="noStrike" kern="1200" dirty="0">
                <a:solidFill>
                  <a:schemeClr val="tx1"/>
                </a:solidFill>
                <a:effectLst/>
                <a:latin typeface="Segoe UI Light" pitchFamily="34" charset="0"/>
                <a:ea typeface="+mn-ea"/>
                <a:cs typeface="+mn-cs"/>
              </a:rPr>
              <a:t>telecommunications network</a:t>
            </a:r>
            <a:r>
              <a:rPr lang="en-US" sz="900" b="0" i="0" kern="1200" dirty="0">
                <a:solidFill>
                  <a:schemeClr val="tx1"/>
                </a:solidFill>
                <a:effectLst/>
                <a:latin typeface="Segoe UI Light" pitchFamily="34" charset="0"/>
                <a:ea typeface="+mn-ea"/>
                <a:cs typeface="+mn-cs"/>
              </a:rPr>
              <a:t> is </a:t>
            </a:r>
            <a:r>
              <a:rPr lang="en-US" sz="900" b="0" i="0" u="none" strike="noStrike" kern="1200" dirty="0">
                <a:solidFill>
                  <a:schemeClr val="tx1"/>
                </a:solidFill>
                <a:effectLst/>
                <a:latin typeface="Segoe UI Light" pitchFamily="34" charset="0"/>
                <a:ea typeface="+mn-ea"/>
                <a:cs typeface="+mn-cs"/>
              </a:rPr>
              <a:t>proportional to the square</a:t>
            </a:r>
            <a:r>
              <a:rPr lang="en-US" sz="900" b="0" i="0" kern="1200" dirty="0">
                <a:solidFill>
                  <a:schemeClr val="tx1"/>
                </a:solidFill>
                <a:effectLst/>
                <a:latin typeface="Segoe UI Light" pitchFamily="34" charset="0"/>
                <a:ea typeface="+mn-ea"/>
                <a:cs typeface="+mn-cs"/>
              </a:rPr>
              <a:t> of the number of connected users of the system (</a:t>
            </a:r>
            <a:r>
              <a:rPr lang="en-US" sz="900" b="0" i="1" kern="1200" dirty="0">
                <a:solidFill>
                  <a:schemeClr val="tx1"/>
                </a:solidFill>
                <a:effectLst/>
                <a:latin typeface="Segoe UI Light" pitchFamily="34" charset="0"/>
                <a:ea typeface="+mn-ea"/>
                <a:cs typeface="+mn-cs"/>
              </a:rPr>
              <a:t>n</a:t>
            </a:r>
            <a:r>
              <a:rPr lang="en-US" sz="900" b="0" i="0"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kern="1200" dirty="0" err="1">
                <a:solidFill>
                  <a:schemeClr val="tx1"/>
                </a:solidFill>
                <a:effectLst/>
                <a:latin typeface="Segoe UI Light" pitchFamily="34" charset="0"/>
                <a:ea typeface="+mn-ea"/>
                <a:cs typeface="+mn-cs"/>
              </a:rPr>
              <a:t>Koomey’s</a:t>
            </a:r>
            <a:r>
              <a:rPr lang="en-US" sz="900" b="1" i="0" kern="1200" dirty="0">
                <a:solidFill>
                  <a:schemeClr val="tx1"/>
                </a:solidFill>
                <a:effectLst/>
                <a:latin typeface="Segoe UI Light" pitchFamily="34" charset="0"/>
                <a:ea typeface="+mn-ea"/>
                <a:cs typeface="+mn-cs"/>
              </a:rPr>
              <a:t> law</a:t>
            </a:r>
            <a:r>
              <a:rPr lang="en-US" sz="900" b="0" i="0" kern="1200" dirty="0">
                <a:solidFill>
                  <a:schemeClr val="tx1"/>
                </a:solidFill>
                <a:effectLst/>
                <a:latin typeface="Segoe UI Light" pitchFamily="34" charset="0"/>
                <a:ea typeface="+mn-ea"/>
                <a:cs typeface="+mn-cs"/>
              </a:rPr>
              <a:t> describes a long-term trend in the </a:t>
            </a:r>
            <a:r>
              <a:rPr lang="en-US" sz="900" b="0" i="0" u="none" strike="noStrike" kern="1200" dirty="0">
                <a:solidFill>
                  <a:schemeClr val="tx1"/>
                </a:solidFill>
                <a:effectLst/>
                <a:latin typeface="Segoe UI Light" pitchFamily="34" charset="0"/>
                <a:ea typeface="+mn-ea"/>
                <a:cs typeface="+mn-cs"/>
              </a:rPr>
              <a:t>history of computing hardware</a:t>
            </a:r>
            <a:r>
              <a:rPr lang="en-US" sz="900" b="0" i="0" kern="1200" dirty="0">
                <a:solidFill>
                  <a:schemeClr val="tx1"/>
                </a:solidFill>
                <a:effectLst/>
                <a:latin typeface="Segoe UI Light" pitchFamily="34" charset="0"/>
                <a:ea typeface="+mn-ea"/>
                <a:cs typeface="+mn-cs"/>
              </a:rPr>
              <a:t>. The number of computations per </a:t>
            </a:r>
            <a:r>
              <a:rPr lang="en-US" sz="900" b="0" i="0" u="none" strike="noStrike" kern="1200" dirty="0">
                <a:solidFill>
                  <a:schemeClr val="tx1"/>
                </a:solidFill>
                <a:effectLst/>
                <a:latin typeface="Segoe UI Light" pitchFamily="34" charset="0"/>
                <a:ea typeface="+mn-ea"/>
                <a:cs typeface="+mn-cs"/>
              </a:rPr>
              <a:t>joule</a:t>
            </a:r>
            <a:r>
              <a:rPr lang="en-US" sz="900" b="0" i="0" kern="1200" dirty="0">
                <a:solidFill>
                  <a:schemeClr val="tx1"/>
                </a:solidFill>
                <a:effectLst/>
                <a:latin typeface="Segoe UI Light" pitchFamily="34" charset="0"/>
                <a:ea typeface="+mn-ea"/>
                <a:cs typeface="+mn-cs"/>
              </a:rPr>
              <a:t> of energy dissipated has been doubling approximately every 1.57 years. This trend has been remarkably stable since the 1950s (</a:t>
            </a:r>
            <a:r>
              <a:rPr lang="en-US" sz="900" b="0" i="1" u="none" strike="noStrike" kern="1200" dirty="0">
                <a:solidFill>
                  <a:schemeClr val="tx1"/>
                </a:solidFill>
                <a:effectLst/>
                <a:latin typeface="Segoe UI Light" pitchFamily="34" charset="0"/>
                <a:ea typeface="+mn-ea"/>
                <a:cs typeface="+mn-cs"/>
              </a:rPr>
              <a:t>R</a:t>
            </a:r>
            <a:r>
              <a:rPr lang="en-US" sz="900" b="0" i="0" u="none" strike="noStrike"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of over 98%) and has actually been somewhat faster than </a:t>
            </a:r>
            <a:r>
              <a:rPr lang="en-US" sz="900" b="0" i="0" u="none" strike="noStrike" kern="1200" dirty="0">
                <a:solidFill>
                  <a:schemeClr val="tx1"/>
                </a:solidFill>
                <a:effectLst/>
                <a:latin typeface="Segoe UI Light" pitchFamily="34" charset="0"/>
                <a:ea typeface="+mn-ea"/>
                <a:cs typeface="+mn-cs"/>
              </a:rPr>
              <a:t>Moore’s law</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Jonathan </a:t>
            </a:r>
            <a:r>
              <a:rPr lang="en-US" sz="900" b="0" i="0" u="none" strike="noStrike" kern="1200" dirty="0" err="1">
                <a:solidFill>
                  <a:schemeClr val="tx1"/>
                </a:solidFill>
                <a:effectLst/>
                <a:latin typeface="Segoe UI Light" pitchFamily="34" charset="0"/>
                <a:ea typeface="+mn-ea"/>
                <a:cs typeface="+mn-cs"/>
              </a:rPr>
              <a:t>Koomey</a:t>
            </a:r>
            <a:r>
              <a:rPr lang="en-US" sz="900" b="0" i="0" kern="1200" dirty="0">
                <a:solidFill>
                  <a:schemeClr val="tx1"/>
                </a:solidFill>
                <a:effectLst/>
                <a:latin typeface="Segoe UI Light" pitchFamily="34" charset="0"/>
                <a:ea typeface="+mn-ea"/>
                <a:cs typeface="+mn-cs"/>
              </a:rPr>
              <a:t> articulated the trend as follows: "at a fixed computing load, the amount of battery you need will fall by a factor of two every year and a half."</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444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developer type photo.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E43B0448-36A8-43CB-A041-FFAB3DD1409A}" type="datetime8">
              <a:rPr lang="en-US" smtClean="0">
                <a:solidFill>
                  <a:prstClr val="black"/>
                </a:solidFill>
              </a:rPr>
              <a:pPr/>
              <a:t>3/14/2016 9:29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2385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4311907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text</a:t>
            </a:r>
            <a:r>
              <a:rPr lang="en-US" baseline="0" dirty="0"/>
              <a:t> black in master.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7535739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3/14/2016 9:29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795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3/14/2016 9:29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03928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Update phone image</a:t>
            </a:r>
            <a:r>
              <a:rPr lang="en-US" baseline="0" dirty="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355178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latin typeface="Segoe"/>
              </a:rPr>
              <a:t>Speakers: </a:t>
            </a:r>
            <a:r>
              <a:rPr lang="en-US" dirty="0">
                <a:latin typeface="Segoe"/>
              </a:rPr>
              <a:t>Please note this slide will be updated with your session’s QR code during the scrub process which</a:t>
            </a:r>
            <a:r>
              <a:rPr lang="en-US" baseline="0" dirty="0">
                <a:latin typeface="Segoe"/>
              </a:rPr>
              <a:t> is </a:t>
            </a:r>
            <a:r>
              <a:rPr lang="en-US" dirty="0">
                <a:latin typeface="Segoe"/>
              </a:rPr>
              <a:t>outlined</a:t>
            </a:r>
            <a:r>
              <a:rPr lang="en-US" baseline="0" dirty="0">
                <a:latin typeface="Segoe"/>
              </a:rPr>
              <a:t> on side 3. Attendees can scan the QR code for access to your session’s </a:t>
            </a:r>
            <a:r>
              <a:rPr lang="en-US" baseline="0" dirty="0" err="1">
                <a:latin typeface="Segoe"/>
              </a:rPr>
              <a:t>eval</a:t>
            </a:r>
            <a:r>
              <a:rPr lang="en-US" baseline="0" dirty="0">
                <a:latin typeface="Segoe"/>
              </a:rPr>
              <a:t>.</a:t>
            </a:r>
            <a:endParaRPr lang="en-US" dirty="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546868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772272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044409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is gaining momentum. Back</a:t>
            </a:r>
            <a:r>
              <a:rPr lang="en-US" baseline="0" dirty="0"/>
              <a:t> just a few years ago, the uses for IoT were pretty limited. Mostly smart embedded devices doing PC-like things, as well as many of the scenarios carried over from decades of embedded computing.”</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19002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0624321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3/14/2016 9:29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52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249818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solidFill>
                  <a:prstClr val="black"/>
                </a:solidFill>
              </a:rPr>
              <a:pPr/>
              <a:t>3/14/2016 9:29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3069815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592959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developer type photo.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363897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860257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text</a:t>
            </a:r>
            <a:r>
              <a:rPr lang="en-US" baseline="0" dirty="0"/>
              <a:t> black in master.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1227387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3/14/2016 9:29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613529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3/14/2016 9:29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445162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Update phone image</a:t>
            </a:r>
            <a:r>
              <a:rPr lang="en-US" baseline="0" dirty="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4899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seeing IoT everywhere,</a:t>
            </a:r>
            <a:r>
              <a:rPr lang="en-US" baseline="0" dirty="0"/>
              <a:t> with devices that are smarter because they are both more powerful and more connected.”</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53088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latin typeface="Segoe"/>
              </a:rPr>
              <a:t>Speakers: </a:t>
            </a:r>
            <a:r>
              <a:rPr lang="en-US" dirty="0">
                <a:latin typeface="Segoe"/>
              </a:rPr>
              <a:t>Please note this slide will be updated with your session’s QR code during the scrub process which</a:t>
            </a:r>
            <a:r>
              <a:rPr lang="en-US" baseline="0" dirty="0">
                <a:latin typeface="Segoe"/>
              </a:rPr>
              <a:t> is </a:t>
            </a:r>
            <a:r>
              <a:rPr lang="en-US" dirty="0">
                <a:latin typeface="Segoe"/>
              </a:rPr>
              <a:t>outlined</a:t>
            </a:r>
            <a:r>
              <a:rPr lang="en-US" baseline="0" dirty="0">
                <a:latin typeface="Segoe"/>
              </a:rPr>
              <a:t> on side 3. Attendees can scan the QR code for access to your session’s </a:t>
            </a:r>
            <a:r>
              <a:rPr lang="en-US" baseline="0" dirty="0" err="1">
                <a:latin typeface="Segoe"/>
              </a:rPr>
              <a:t>eval</a:t>
            </a:r>
            <a:r>
              <a:rPr lang="en-US" baseline="0" dirty="0">
                <a:latin typeface="Segoe"/>
              </a:rPr>
              <a:t>.</a:t>
            </a:r>
            <a:endParaRPr lang="en-US" dirty="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9229004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Dark gray background.</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3/14/2016 9:29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5564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“Today, you</a:t>
            </a:r>
            <a:r>
              <a:rPr lang="en-IN" baseline="0" dirty="0"/>
              <a:t> can buy a very powerful device for $35 or less, connect it to services like Azure, develop for it using commercial-grade tools like Visual Studio, and save your company, or your clients, a ton of money due to the intelligence gained and automation performed.”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60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our free client operating</a:t>
            </a:r>
            <a:r>
              <a:rPr lang="en-US" baseline="0" dirty="0"/>
              <a:t> system</a:t>
            </a:r>
            <a:r>
              <a:rPr lang="en-US" dirty="0"/>
              <a:t> that addresses part</a:t>
            </a:r>
            <a:r>
              <a:rPr lang="en-US" baseline="0" dirty="0"/>
              <a:t> of this category: Windows 10 IoT Core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6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916" rtl="0" eaLnBrk="1" fontAlgn="auto" latinLnBrk="0" hangingPunct="1">
              <a:lnSpc>
                <a:spcPct val="90000"/>
              </a:lnSpc>
              <a:spcBef>
                <a:spcPts val="0"/>
              </a:spcBef>
              <a:spcAft>
                <a:spcPts val="340"/>
              </a:spcAft>
              <a:buClrTx/>
              <a:buSzTx/>
              <a:buFontTx/>
              <a:buNone/>
              <a:tabLst/>
              <a:defRPr/>
            </a:pPr>
            <a:r>
              <a:rPr lang="en-US" baseline="0" dirty="0"/>
              <a:t>“With Windows 10, we’ve combined the code and work from the desktop, Windows Phone, and Xbox into a single core operating system and one application platform (UWP) a</a:t>
            </a:r>
            <a:r>
              <a:rPr lang="en-US" dirty="0"/>
              <a:t>nd with that OS,</a:t>
            </a:r>
            <a:r>
              <a:rPr lang="en-US" baseline="0" dirty="0"/>
              <a:t> we support a full range of devices from phones to tablets to PCs to IoT devices like the Raspberry Pi 3. </a:t>
            </a:r>
          </a:p>
          <a:p>
            <a:pPr defTabSz="924916">
              <a:defRPr/>
            </a:pPr>
            <a:r>
              <a:rPr lang="en-US" baseline="0" dirty="0"/>
              <a:t>Each has its own tailored experience, but Windows 10 runs on all”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01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Universal Windows Platform (UWP) programming model defines a full set of APIs supported by languages including C++, C#/VB, and JavaScript. Additionally, for IoT apps and more, we’ve added support for Wiring, Python, and Node.js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Part of UWP is our programming model for IoT. Through that extension component, you get low-level access to GPIO, PWM, SPI, I2C,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4455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jpe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7" Type="http://schemas.openxmlformats.org/officeDocument/2006/relationships/hyperlink" Target="https://microsoft.sharepoint.com/teams/BrandCentral/Pages/Presentations.aspx" TargetMode="External"/><Relationship Id="rId2" Type="http://schemas.openxmlformats.org/officeDocument/2006/relationships/hyperlink" Target="http://lcaweb/CTP/Copyrights/Third-Party-Content-Use/Pages/default.aspx" TargetMode="External"/><Relationship Id="rId1" Type="http://schemas.openxmlformats.org/officeDocument/2006/relationships/slideLayout" Target="../slideLayouts/slideLayout12.xml"/><Relationship Id="rId6" Type="http://schemas.openxmlformats.org/officeDocument/2006/relationships/hyperlink" Target="https://www.featureddevices.com/" TargetMode="External"/><Relationship Id="rId5" Type="http://schemas.openxmlformats.org/officeDocument/2006/relationships/hyperlink" Target="http://news.xbox.com/media/" TargetMode="External"/><Relationship Id="rId4" Type="http://schemas.openxmlformats.org/officeDocument/2006/relationships/hyperlink" Target="http://www.microsoft.com/en-us/new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32.png"/></Relationships>
</file>

<file path=ppt/slides/_rels/slide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hyperlink" Target="https://microsoft.sharepoint.com/teams/BrandCentral/Pages/Presentations.aspx"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2" Type="http://schemas.openxmlformats.org/officeDocument/2006/relationships/hyperlink" Target="https://channel9.msdn.com/Events/Build/2016"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139.png"/><Relationship Id="rId4" Type="http://schemas.openxmlformats.org/officeDocument/2006/relationships/image" Target="../media/image138.png"/></Relationships>
</file>

<file path=ppt/slides/_rels/slide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2.xml"/><Relationship Id="rId1" Type="http://schemas.openxmlformats.org/officeDocument/2006/relationships/slideLayout" Target="../slideLayouts/slideLayout32.xml"/><Relationship Id="rId4" Type="http://schemas.openxmlformats.org/officeDocument/2006/relationships/image" Target="../media/image141.png"/></Relationships>
</file>

<file path=ppt/slides/_rels/slide5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2" Type="http://schemas.openxmlformats.org/officeDocument/2006/relationships/hyperlink" Target="https://channel9.msdn.com/Events/Build/2016" TargetMode="Externa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9.xml"/><Relationship Id="rId1" Type="http://schemas.openxmlformats.org/officeDocument/2006/relationships/slideLayout" Target="../slideLayouts/slideLayout32.xml"/><Relationship Id="rId5" Type="http://schemas.openxmlformats.org/officeDocument/2006/relationships/image" Target="../media/image139.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68.png"/><Relationship Id="rId68" Type="http://schemas.openxmlformats.org/officeDocument/2006/relationships/image" Target="../media/image73.jpeg"/><Relationship Id="rId84" Type="http://schemas.openxmlformats.org/officeDocument/2006/relationships/image" Target="../media/image88.png"/><Relationship Id="rId89" Type="http://schemas.openxmlformats.org/officeDocument/2006/relationships/image" Target="../media/image93.png"/><Relationship Id="rId2" Type="http://schemas.openxmlformats.org/officeDocument/2006/relationships/notesSlide" Target="../notesSlides/notesSlide5.xml"/><Relationship Id="rId16" Type="http://schemas.openxmlformats.org/officeDocument/2006/relationships/image" Target="../media/image23.png"/><Relationship Id="rId29" Type="http://schemas.openxmlformats.org/officeDocument/2006/relationships/image" Target="../media/image36.png"/><Relationship Id="rId107" Type="http://schemas.openxmlformats.org/officeDocument/2006/relationships/image" Target="../media/image109.png"/><Relationship Id="rId11" Type="http://schemas.openxmlformats.org/officeDocument/2006/relationships/image" Target="../media/image18.jpeg"/><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eg"/><Relationship Id="rId53" Type="http://schemas.openxmlformats.org/officeDocument/2006/relationships/image" Target="../media/image59.jpeg"/><Relationship Id="rId58" Type="http://schemas.openxmlformats.org/officeDocument/2006/relationships/image" Target="../media/image63.png"/><Relationship Id="rId66" Type="http://schemas.openxmlformats.org/officeDocument/2006/relationships/image" Target="../media/image71.png"/><Relationship Id="rId74" Type="http://schemas.openxmlformats.org/officeDocument/2006/relationships/image" Target="../media/image79.jpeg"/><Relationship Id="rId79" Type="http://schemas.openxmlformats.org/officeDocument/2006/relationships/image" Target="../media/image83.png"/><Relationship Id="rId87" Type="http://schemas.openxmlformats.org/officeDocument/2006/relationships/image" Target="../media/image91.png"/><Relationship Id="rId102" Type="http://schemas.openxmlformats.org/officeDocument/2006/relationships/image" Target="../media/image104.png"/><Relationship Id="rId110" Type="http://schemas.openxmlformats.org/officeDocument/2006/relationships/image" Target="../media/image112.jpeg"/><Relationship Id="rId5" Type="http://schemas.openxmlformats.org/officeDocument/2006/relationships/image" Target="../media/image12.jpeg"/><Relationship Id="rId61" Type="http://schemas.openxmlformats.org/officeDocument/2006/relationships/image" Target="../media/image66.png"/><Relationship Id="rId82" Type="http://schemas.openxmlformats.org/officeDocument/2006/relationships/image" Target="../media/image86.jpeg"/><Relationship Id="rId90" Type="http://schemas.openxmlformats.org/officeDocument/2006/relationships/image" Target="../media/image94.png"/><Relationship Id="rId95" Type="http://schemas.openxmlformats.org/officeDocument/2006/relationships/image" Target="../media/image98.jpeg"/><Relationship Id="rId19" Type="http://schemas.openxmlformats.org/officeDocument/2006/relationships/image" Target="../media/image26.jpe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jpe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100" Type="http://schemas.openxmlformats.org/officeDocument/2006/relationships/image" Target="../media/image102.jpeg"/><Relationship Id="rId105" Type="http://schemas.openxmlformats.org/officeDocument/2006/relationships/image" Target="../media/image107.jpeg"/><Relationship Id="rId8" Type="http://schemas.openxmlformats.org/officeDocument/2006/relationships/image" Target="../media/image15.png"/><Relationship Id="rId51" Type="http://schemas.openxmlformats.org/officeDocument/2006/relationships/image" Target="../media/image57.jpeg"/><Relationship Id="rId72" Type="http://schemas.openxmlformats.org/officeDocument/2006/relationships/image" Target="../media/image77.png"/><Relationship Id="rId80" Type="http://schemas.openxmlformats.org/officeDocument/2006/relationships/image" Target="../media/image84.png"/><Relationship Id="rId85" Type="http://schemas.openxmlformats.org/officeDocument/2006/relationships/image" Target="../media/image89.jpeg"/><Relationship Id="rId93" Type="http://schemas.microsoft.com/office/2007/relationships/hdphoto" Target="../media/hdphoto4.wdp"/><Relationship Id="rId98" Type="http://schemas.openxmlformats.org/officeDocument/2006/relationships/image" Target="../media/image101.png"/><Relationship Id="rId3" Type="http://schemas.openxmlformats.org/officeDocument/2006/relationships/image" Target="../media/image10.jpeg"/><Relationship Id="rId12" Type="http://schemas.openxmlformats.org/officeDocument/2006/relationships/image" Target="../media/image19.jp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4.png"/><Relationship Id="rId67" Type="http://schemas.openxmlformats.org/officeDocument/2006/relationships/image" Target="../media/image72.jpeg"/><Relationship Id="rId103" Type="http://schemas.openxmlformats.org/officeDocument/2006/relationships/image" Target="../media/image105.jpeg"/><Relationship Id="rId108" Type="http://schemas.openxmlformats.org/officeDocument/2006/relationships/image" Target="../media/image110.jpeg"/><Relationship Id="rId20" Type="http://schemas.openxmlformats.org/officeDocument/2006/relationships/image" Target="../media/image27.jpeg"/><Relationship Id="rId41" Type="http://schemas.openxmlformats.org/officeDocument/2006/relationships/image" Target="../media/image47.png"/><Relationship Id="rId54" Type="http://schemas.openxmlformats.org/officeDocument/2006/relationships/image" Target="../media/image60.jpeg"/><Relationship Id="rId62" Type="http://schemas.openxmlformats.org/officeDocument/2006/relationships/image" Target="../media/image67.png"/><Relationship Id="rId70" Type="http://schemas.openxmlformats.org/officeDocument/2006/relationships/image" Target="../media/image75.jpg"/><Relationship Id="rId75" Type="http://schemas.openxmlformats.org/officeDocument/2006/relationships/image" Target="../media/image80.png"/><Relationship Id="rId83" Type="http://schemas.openxmlformats.org/officeDocument/2006/relationships/image" Target="../media/image87.png"/><Relationship Id="rId88" Type="http://schemas.openxmlformats.org/officeDocument/2006/relationships/image" Target="../media/image92.jpeg"/><Relationship Id="rId91" Type="http://schemas.openxmlformats.org/officeDocument/2006/relationships/image" Target="../media/image95.png"/><Relationship Id="rId9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3.jpe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2.png"/><Relationship Id="rId49" Type="http://schemas.openxmlformats.org/officeDocument/2006/relationships/image" Target="../media/image55.png"/><Relationship Id="rId57" Type="http://schemas.microsoft.com/office/2007/relationships/hdphoto" Target="../media/hdphoto2.wdp"/><Relationship Id="rId106" Type="http://schemas.openxmlformats.org/officeDocument/2006/relationships/image" Target="../media/image108.jpeg"/><Relationship Id="rId10" Type="http://schemas.openxmlformats.org/officeDocument/2006/relationships/image" Target="../media/image17.png"/><Relationship Id="rId31" Type="http://schemas.openxmlformats.org/officeDocument/2006/relationships/image" Target="../media/image38.jpeg"/><Relationship Id="rId44" Type="http://schemas.openxmlformats.org/officeDocument/2006/relationships/image" Target="../media/image50.jpeg"/><Relationship Id="rId52" Type="http://schemas.openxmlformats.org/officeDocument/2006/relationships/image" Target="../media/image58.png"/><Relationship Id="rId60" Type="http://schemas.openxmlformats.org/officeDocument/2006/relationships/image" Target="../media/image65.jpeg"/><Relationship Id="rId65" Type="http://schemas.openxmlformats.org/officeDocument/2006/relationships/image" Target="../media/image70.jpeg"/><Relationship Id="rId73" Type="http://schemas.openxmlformats.org/officeDocument/2006/relationships/image" Target="../media/image78.png"/><Relationship Id="rId78" Type="http://schemas.microsoft.com/office/2007/relationships/hdphoto" Target="../media/hdphoto3.wdp"/><Relationship Id="rId81" Type="http://schemas.openxmlformats.org/officeDocument/2006/relationships/image" Target="../media/image85.jpeg"/><Relationship Id="rId86" Type="http://schemas.openxmlformats.org/officeDocument/2006/relationships/image" Target="../media/image90.jpeg"/><Relationship Id="rId94" Type="http://schemas.openxmlformats.org/officeDocument/2006/relationships/image" Target="../media/image97.jpeg"/><Relationship Id="rId99" Type="http://schemas.microsoft.com/office/2007/relationships/hdphoto" Target="../media/hdphoto5.wdp"/><Relationship Id="rId101" Type="http://schemas.openxmlformats.org/officeDocument/2006/relationships/image" Target="../media/image103.png"/><Relationship Id="rId4" Type="http://schemas.openxmlformats.org/officeDocument/2006/relationships/image" Target="../media/image11.jpeg"/><Relationship Id="rId9" Type="http://schemas.openxmlformats.org/officeDocument/2006/relationships/image" Target="../media/image16.png"/><Relationship Id="rId13" Type="http://schemas.openxmlformats.org/officeDocument/2006/relationships/image" Target="../media/image20.jpeg"/><Relationship Id="rId18" Type="http://schemas.openxmlformats.org/officeDocument/2006/relationships/image" Target="../media/image25.jpeg"/><Relationship Id="rId39" Type="http://schemas.openxmlformats.org/officeDocument/2006/relationships/image" Target="../media/image45.jpeg"/><Relationship Id="rId109" Type="http://schemas.openxmlformats.org/officeDocument/2006/relationships/image" Target="../media/image111.jpeg"/><Relationship Id="rId34" Type="http://schemas.microsoft.com/office/2007/relationships/hdphoto" Target="../media/hdphoto1.wdp"/><Relationship Id="rId50" Type="http://schemas.openxmlformats.org/officeDocument/2006/relationships/image" Target="../media/image56.png"/><Relationship Id="rId55" Type="http://schemas.openxmlformats.org/officeDocument/2006/relationships/image" Target="../media/image61.jpeg"/><Relationship Id="rId76" Type="http://schemas.openxmlformats.org/officeDocument/2006/relationships/image" Target="../media/image81.jpeg"/><Relationship Id="rId97" Type="http://schemas.openxmlformats.org/officeDocument/2006/relationships/image" Target="../media/image100.png"/><Relationship Id="rId104" Type="http://schemas.openxmlformats.org/officeDocument/2006/relationships/image" Target="../media/image106.png"/><Relationship Id="rId7" Type="http://schemas.openxmlformats.org/officeDocument/2006/relationships/image" Target="../media/image14.jpeg"/><Relationship Id="rId71" Type="http://schemas.openxmlformats.org/officeDocument/2006/relationships/image" Target="../media/image76.jpeg"/><Relationship Id="rId92" Type="http://schemas.openxmlformats.org/officeDocument/2006/relationships/image" Target="../media/image9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r>
              <a:rPr lang="en-US" dirty="0"/>
              <a:t>THIS DECK IS STILL DRAFT</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DRAFT</a:t>
            </a:r>
          </a:p>
        </p:txBody>
      </p:sp>
    </p:spTree>
    <p:extLst>
      <p:ext uri="{BB962C8B-B14F-4D97-AF65-F5344CB8AC3E}">
        <p14:creationId xmlns:p14="http://schemas.microsoft.com/office/powerpoint/2010/main" val="42112101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63" name="Rectangle 62"/>
          <p:cNvSpPr/>
          <p:nvPr/>
        </p:nvSpPr>
        <p:spPr bwMode="auto">
          <a:xfrm>
            <a:off x="-101924" y="3326261"/>
            <a:ext cx="12537518"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defRPr/>
            </a:pPr>
            <a:endParaRPr lang="en-US" sz="2448" dirty="0" err="1">
              <a:gradFill>
                <a:gsLst>
                  <a:gs pos="2917">
                    <a:srgbClr val="737373"/>
                  </a:gs>
                  <a:gs pos="81000">
                    <a:srgbClr val="737373"/>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on a full range of devices…</a:t>
            </a:r>
          </a:p>
        </p:txBody>
      </p:sp>
      <p:sp>
        <p:nvSpPr>
          <p:cNvPr id="29" name="Oval 33"/>
          <p:cNvSpPr/>
          <p:nvPr/>
        </p:nvSpPr>
        <p:spPr>
          <a:xfrm>
            <a:off x="5210516" y="2740842"/>
            <a:ext cx="2015443" cy="2015443"/>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0" name="Group 29"/>
          <p:cNvGrpSpPr/>
          <p:nvPr/>
        </p:nvGrpSpPr>
        <p:grpSpPr>
          <a:xfrm>
            <a:off x="5153496" y="2826644"/>
            <a:ext cx="2129484" cy="184384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2" name="Group 31"/>
            <p:cNvGrpSpPr/>
            <p:nvPr/>
          </p:nvGrpSpPr>
          <p:grpSpPr>
            <a:xfrm>
              <a:off x="5052041" y="2836625"/>
              <a:ext cx="2087919" cy="1071421"/>
              <a:chOff x="5052041" y="2836625"/>
              <a:chExt cx="2087919" cy="1071421"/>
            </a:xfrm>
          </p:grpSpPr>
          <p:sp>
            <p:nvSpPr>
              <p:cNvPr id="33" name="TextBox 35"/>
              <p:cNvSpPr txBox="1"/>
              <p:nvPr/>
            </p:nvSpPr>
            <p:spPr>
              <a:xfrm>
                <a:off x="5052041" y="3644319"/>
                <a:ext cx="2087919" cy="263727"/>
              </a:xfrm>
              <a:prstGeom prst="rect">
                <a:avLst/>
              </a:prstGeom>
              <a:noFill/>
            </p:spPr>
            <p:txBody>
              <a:bodyPr wrap="square" lIns="0" tIns="0" rIns="0" bIns="0" rtlCol="0">
                <a:spAutoFit/>
              </a:bodyPr>
              <a:lstStyle/>
              <a:p>
                <a:pPr algn="ctr" defTabSz="932573">
                  <a:lnSpc>
                    <a:spcPct val="90000"/>
                  </a:lnSpc>
                  <a:defRPr/>
                </a:pPr>
                <a:r>
                  <a:rPr lang="en-US" sz="1904" dirty="0">
                    <a:solidFill>
                      <a:srgbClr val="FFFFFF"/>
                    </a:solidFill>
                    <a:latin typeface="Segoe UI"/>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defRPr/>
                </a:pPr>
                <a:endParaRPr lang="en-US" sz="1904">
                  <a:solidFill>
                    <a:srgbClr val="737373"/>
                  </a:solidFill>
                  <a:latin typeface="Segoe UI"/>
                </a:endParaRPr>
              </a:p>
            </p:txBody>
          </p:sp>
        </p:grpSp>
      </p:grpSp>
      <p:sp>
        <p:nvSpPr>
          <p:cNvPr id="36" name="TextBox 35"/>
          <p:cNvSpPr txBox="1"/>
          <p:nvPr/>
        </p:nvSpPr>
        <p:spPr>
          <a:xfrm>
            <a:off x="304696" y="1793258"/>
            <a:ext cx="67969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Phone</a:t>
            </a:r>
          </a:p>
        </p:txBody>
      </p:sp>
      <p:sp>
        <p:nvSpPr>
          <p:cNvPr id="37" name="TextBox 36"/>
          <p:cNvSpPr txBox="1"/>
          <p:nvPr/>
        </p:nvSpPr>
        <p:spPr>
          <a:xfrm>
            <a:off x="2096832" y="1793258"/>
            <a:ext cx="1188733"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Small Tablet</a:t>
            </a:r>
          </a:p>
        </p:txBody>
      </p:sp>
      <p:sp>
        <p:nvSpPr>
          <p:cNvPr id="38" name="TextBox 37"/>
          <p:cNvSpPr txBox="1"/>
          <p:nvPr/>
        </p:nvSpPr>
        <p:spPr>
          <a:xfrm>
            <a:off x="6962028" y="1571759"/>
            <a:ext cx="2007944" cy="45176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defTabSz="932563">
              <a:spcAft>
                <a:spcPts val="612"/>
              </a:spcAft>
              <a:defRPr/>
            </a:pPr>
            <a:r>
              <a:rPr lang="en-US" sz="1599" dirty="0">
                <a:solidFill>
                  <a:srgbClr val="4F4F4F"/>
                </a:solidFill>
                <a:latin typeface="Segoe UI"/>
              </a:rPr>
              <a:t>2-in-1s</a:t>
            </a:r>
            <a:br>
              <a:rPr lang="en-US" sz="1599" dirty="0">
                <a:solidFill>
                  <a:srgbClr val="4F4F4F"/>
                </a:solidFill>
                <a:latin typeface="Segoe UI"/>
              </a:rPr>
            </a:br>
            <a:r>
              <a:rPr lang="en-US" sz="1599" dirty="0">
                <a:solidFill>
                  <a:srgbClr val="4F4F4F"/>
                </a:solidFill>
                <a:latin typeface="Segoe UI"/>
              </a:rPr>
              <a:t>(Tablet or Laptop)</a:t>
            </a:r>
          </a:p>
        </p:txBody>
      </p:sp>
      <p:sp>
        <p:nvSpPr>
          <p:cNvPr id="39" name="TextBox 38"/>
          <p:cNvSpPr txBox="1"/>
          <p:nvPr/>
        </p:nvSpPr>
        <p:spPr>
          <a:xfrm>
            <a:off x="10424085" y="1571759"/>
            <a:ext cx="1958166"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Desktops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&amp; All-in-Ones</a:t>
            </a:r>
          </a:p>
        </p:txBody>
      </p:sp>
      <p:sp>
        <p:nvSpPr>
          <p:cNvPr id="40" name="TextBox 39"/>
          <p:cNvSpPr txBox="1"/>
          <p:nvPr/>
        </p:nvSpPr>
        <p:spPr>
          <a:xfrm>
            <a:off x="1162898" y="1793258"/>
            <a:ext cx="85854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Phablet</a:t>
            </a:r>
          </a:p>
        </p:txBody>
      </p:sp>
      <p:sp>
        <p:nvSpPr>
          <p:cNvPr id="41" name="TextBox 40"/>
          <p:cNvSpPr txBox="1"/>
          <p:nvPr/>
        </p:nvSpPr>
        <p:spPr>
          <a:xfrm>
            <a:off x="3161630" y="1793258"/>
            <a:ext cx="1984801"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Large Tablet</a:t>
            </a:r>
          </a:p>
        </p:txBody>
      </p:sp>
      <p:sp>
        <p:nvSpPr>
          <p:cNvPr id="42" name="TextBox 41"/>
          <p:cNvSpPr txBox="1"/>
          <p:nvPr/>
        </p:nvSpPr>
        <p:spPr>
          <a:xfrm>
            <a:off x="9188846" y="1571759"/>
            <a:ext cx="973584"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Classic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Laptop</a:t>
            </a: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7319168" y="2151002"/>
            <a:ext cx="1435800" cy="913251"/>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2618" y="2105338"/>
            <a:ext cx="1556401" cy="1145005"/>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9814" y="2105339"/>
            <a:ext cx="1528433" cy="977195"/>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590" y="2105338"/>
            <a:ext cx="887400" cy="6813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882" y="2105339"/>
            <a:ext cx="607446" cy="59160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250465" y="2105339"/>
            <a:ext cx="870025" cy="866618"/>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9018840" y="2152475"/>
            <a:ext cx="1463331" cy="942720"/>
          </a:xfrm>
          <a:prstGeom prst="rect">
            <a:avLst/>
          </a:prstGeom>
        </p:spPr>
      </p:pic>
      <p:sp>
        <p:nvSpPr>
          <p:cNvPr id="50" name="TextBox 49"/>
          <p:cNvSpPr txBox="1"/>
          <p:nvPr/>
        </p:nvSpPr>
        <p:spPr>
          <a:xfrm>
            <a:off x="3722789" y="4802643"/>
            <a:ext cx="61790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Xbox</a:t>
            </a:r>
          </a:p>
        </p:txBody>
      </p:sp>
      <p:sp>
        <p:nvSpPr>
          <p:cNvPr id="51" name="TextBox 50"/>
          <p:cNvSpPr txBox="1"/>
          <p:nvPr/>
        </p:nvSpPr>
        <p:spPr>
          <a:xfrm>
            <a:off x="10561698" y="5017020"/>
            <a:ext cx="12502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IoT</a:t>
            </a:r>
          </a:p>
        </p:txBody>
      </p:sp>
      <p:sp>
        <p:nvSpPr>
          <p:cNvPr id="52" name="TextBox 51"/>
          <p:cNvSpPr txBox="1"/>
          <p:nvPr/>
        </p:nvSpPr>
        <p:spPr>
          <a:xfrm>
            <a:off x="967328" y="4582332"/>
            <a:ext cx="127479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Surface Hub</a:t>
            </a:r>
          </a:p>
        </p:txBody>
      </p:sp>
      <p:grpSp>
        <p:nvGrpSpPr>
          <p:cNvPr id="53" name="Xbox"/>
          <p:cNvGrpSpPr/>
          <p:nvPr/>
        </p:nvGrpSpPr>
        <p:grpSpPr bwMode="ltGray">
          <a:xfrm>
            <a:off x="3112750" y="5128417"/>
            <a:ext cx="1846319" cy="1328325"/>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46978" y="4938937"/>
            <a:ext cx="2421698" cy="1477446"/>
          </a:xfrm>
          <a:prstGeom prst="rect">
            <a:avLst/>
          </a:prstGeom>
        </p:spPr>
      </p:pic>
      <p:grpSp>
        <p:nvGrpSpPr>
          <p:cNvPr id="58" name="Group 57"/>
          <p:cNvGrpSpPr/>
          <p:nvPr/>
        </p:nvGrpSpPr>
        <p:grpSpPr>
          <a:xfrm>
            <a:off x="10622180" y="5375485"/>
            <a:ext cx="1116098" cy="6325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815"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907587" y="5306496"/>
            <a:ext cx="2241381" cy="884489"/>
          </a:xfrm>
          <a:prstGeom prst="rect">
            <a:avLst/>
          </a:prstGeom>
          <a:noFill/>
          <a:ln>
            <a:noFill/>
          </a:ln>
        </p:spPr>
      </p:pic>
      <p:sp>
        <p:nvSpPr>
          <p:cNvPr id="62" name="TextBox 61"/>
          <p:cNvSpPr txBox="1"/>
          <p:nvPr/>
        </p:nvSpPr>
        <p:spPr>
          <a:xfrm>
            <a:off x="8473853" y="5017020"/>
            <a:ext cx="11305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Holographic</a:t>
            </a:r>
          </a:p>
        </p:txBody>
      </p:sp>
    </p:spTree>
    <p:extLst>
      <p:ext uri="{BB962C8B-B14F-4D97-AF65-F5344CB8AC3E}">
        <p14:creationId xmlns:p14="http://schemas.microsoft.com/office/powerpoint/2010/main" val="1571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...with a consistent programming model</a:t>
            </a:r>
          </a:p>
        </p:txBody>
      </p:sp>
      <p:sp>
        <p:nvSpPr>
          <p:cNvPr id="16" name="Freeform 15"/>
          <p:cNvSpPr>
            <a:spLocks noChangeAspect="1"/>
          </p:cNvSpPr>
          <p:nvPr/>
        </p:nvSpPr>
        <p:spPr bwMode="black">
          <a:xfrm flipH="1">
            <a:off x="2688075" y="2236811"/>
            <a:ext cx="1171532" cy="751871"/>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932563">
              <a:defRPr/>
            </a:pPr>
            <a:endParaRPr lang="en-US" dirty="0">
              <a:solidFill>
                <a:srgbClr val="505050"/>
              </a:solidFill>
              <a:latin typeface="Segoe UI"/>
            </a:endParaRPr>
          </a:p>
        </p:txBody>
      </p:sp>
      <p:sp>
        <p:nvSpPr>
          <p:cNvPr id="17" name="Freeform 13"/>
          <p:cNvSpPr>
            <a:spLocks noChangeAspect="1" noEditPoints="1"/>
          </p:cNvSpPr>
          <p:nvPr/>
        </p:nvSpPr>
        <p:spPr bwMode="black">
          <a:xfrm>
            <a:off x="6261160" y="2284157"/>
            <a:ext cx="447540" cy="840303"/>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 name="Freeform 107"/>
          <p:cNvSpPr>
            <a:spLocks noChangeAspect="1" noEditPoints="1"/>
          </p:cNvSpPr>
          <p:nvPr/>
        </p:nvSpPr>
        <p:spPr bwMode="black">
          <a:xfrm>
            <a:off x="10391632" y="2408349"/>
            <a:ext cx="836809" cy="583699"/>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3264" tIns="46632" rIns="93264" bIns="46632"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19" name="Freeform 18"/>
          <p:cNvSpPr>
            <a:spLocks noChangeAspect="1"/>
          </p:cNvSpPr>
          <p:nvPr/>
        </p:nvSpPr>
        <p:spPr bwMode="black">
          <a:xfrm>
            <a:off x="8886132" y="2420150"/>
            <a:ext cx="836809" cy="54049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9"/>
          <p:cNvSpPr>
            <a:spLocks noChangeAspect="1"/>
          </p:cNvSpPr>
          <p:nvPr/>
        </p:nvSpPr>
        <p:spPr bwMode="black">
          <a:xfrm>
            <a:off x="1189750" y="2231629"/>
            <a:ext cx="1001108" cy="968022"/>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29"/>
          <p:cNvSpPr>
            <a:spLocks noChangeAspect="1" noEditPoints="1"/>
          </p:cNvSpPr>
          <p:nvPr/>
        </p:nvSpPr>
        <p:spPr bwMode="black">
          <a:xfrm>
            <a:off x="4460102" y="2270347"/>
            <a:ext cx="1139020" cy="719531"/>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 name="Rectangle 21"/>
          <p:cNvSpPr/>
          <p:nvPr/>
        </p:nvSpPr>
        <p:spPr bwMode="auto">
          <a:xfrm>
            <a:off x="1189751" y="3374465"/>
            <a:ext cx="10133163" cy="85369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400" b="1" dirty="0">
                <a:gradFill>
                  <a:gsLst>
                    <a:gs pos="0">
                      <a:srgbClr val="FFFFFF"/>
                    </a:gs>
                    <a:gs pos="100000">
                      <a:srgbClr val="FFFFFF"/>
                    </a:gs>
                  </a:gsLst>
                  <a:lin ang="5400000" scaled="0"/>
                </a:gradFill>
                <a:latin typeface="Segoe UI"/>
              </a:rPr>
              <a:t>Windows Universal Platform</a:t>
            </a:r>
          </a:p>
          <a:p>
            <a:pPr algn="ctr" defTabSz="932293" fontAlgn="base">
              <a:spcBef>
                <a:spcPct val="0"/>
              </a:spcBef>
              <a:spcAft>
                <a:spcPct val="0"/>
              </a:spcAft>
              <a:defRPr/>
            </a:pPr>
            <a:r>
              <a:rPr lang="en-US" sz="2400" dirty="0">
                <a:gradFill>
                  <a:gsLst>
                    <a:gs pos="0">
                      <a:srgbClr val="FFFFFF"/>
                    </a:gs>
                    <a:gs pos="100000">
                      <a:srgbClr val="FFFFFF"/>
                    </a:gs>
                  </a:gsLst>
                  <a:lin ang="5400000" scaled="0"/>
                </a:gradFill>
                <a:latin typeface="Segoe UI"/>
              </a:rPr>
              <a:t>Common &amp; Consistent APIs</a:t>
            </a:r>
          </a:p>
        </p:txBody>
      </p:sp>
      <p:sp>
        <p:nvSpPr>
          <p:cNvPr id="23" name="Rectangle 22"/>
          <p:cNvSpPr/>
          <p:nvPr/>
        </p:nvSpPr>
        <p:spPr>
          <a:xfrm>
            <a:off x="393270" y="4441521"/>
            <a:ext cx="3028460" cy="2308324"/>
          </a:xfrm>
          <a:prstGeom prst="rect">
            <a:avLst/>
          </a:prstGeom>
        </p:spPr>
        <p:txBody>
          <a:bodyPr wrap="square">
            <a:spAutoFit/>
          </a:bodyPr>
          <a:lstStyle/>
          <a:p>
            <a:pPr marL="745953" lvl="1" defTabSz="932563">
              <a:defRPr/>
            </a:pPr>
            <a:r>
              <a:rPr lang="en-US" b="1" dirty="0">
                <a:solidFill>
                  <a:srgbClr val="505050"/>
                </a:solidFill>
                <a:latin typeface="Segoe UI"/>
              </a:rPr>
              <a:t>Languages</a:t>
            </a:r>
          </a:p>
          <a:p>
            <a:pPr marL="1134469" lvl="1" indent="-388517" defTabSz="932563">
              <a:buFont typeface="Arial" panose="020B0604020202020204" pitchFamily="34" charset="0"/>
              <a:buChar char="•"/>
              <a:defRPr/>
            </a:pPr>
            <a:r>
              <a:rPr lang="en-US" dirty="0">
                <a:solidFill>
                  <a:srgbClr val="505050"/>
                </a:solidFill>
                <a:latin typeface="Segoe UI"/>
              </a:rPr>
              <a:t>C++ /CX</a:t>
            </a:r>
          </a:p>
          <a:p>
            <a:pPr marL="1134469" lvl="1" indent="-388517" defTabSz="932563">
              <a:buFont typeface="Arial" panose="020B0604020202020204" pitchFamily="34" charset="0"/>
              <a:buChar char="•"/>
              <a:defRPr/>
            </a:pPr>
            <a:r>
              <a:rPr lang="en-US" dirty="0">
                <a:solidFill>
                  <a:srgbClr val="505050"/>
                </a:solidFill>
                <a:latin typeface="Segoe UI"/>
              </a:rPr>
              <a:t>C#, VB</a:t>
            </a:r>
          </a:p>
          <a:p>
            <a:pPr marL="1134469" lvl="1" indent="-388517" defTabSz="932563">
              <a:buFont typeface="Arial" panose="020B0604020202020204" pitchFamily="34" charset="0"/>
              <a:buChar char="•"/>
              <a:defRPr/>
            </a:pPr>
            <a:r>
              <a:rPr lang="en-US" dirty="0">
                <a:solidFill>
                  <a:srgbClr val="505050"/>
                </a:solidFill>
                <a:latin typeface="Segoe UI"/>
              </a:rPr>
              <a:t>JS</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kern="0" dirty="0">
                <a:solidFill>
                  <a:srgbClr val="505050"/>
                </a:solidFill>
                <a:latin typeface="Segoe UI"/>
              </a:rPr>
              <a:t>Python</a:t>
            </a:r>
          </a:p>
          <a:p>
            <a:pPr marL="1134469" lvl="1" indent="-388517" defTabSz="932563">
              <a:buFont typeface="Arial" panose="020B0604020202020204" pitchFamily="34" charset="0"/>
              <a:buChar char="•"/>
              <a:defRPr/>
            </a:pPr>
            <a:r>
              <a:rPr lang="en-US" dirty="0">
                <a:solidFill>
                  <a:srgbClr val="505050"/>
                </a:solidFill>
                <a:latin typeface="Segoe UI"/>
              </a:rPr>
              <a:t>Node.js</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4" name="Rectangle 23"/>
          <p:cNvSpPr/>
          <p:nvPr/>
        </p:nvSpPr>
        <p:spPr>
          <a:xfrm>
            <a:off x="4637371" y="4460330"/>
            <a:ext cx="3028460" cy="1754326"/>
          </a:xfrm>
          <a:prstGeom prst="rect">
            <a:avLst/>
          </a:prstGeom>
        </p:spPr>
        <p:txBody>
          <a:bodyPr wrap="square">
            <a:spAutoFit/>
          </a:bodyPr>
          <a:lstStyle/>
          <a:p>
            <a:pPr marL="745953" lvl="1" defTabSz="932563">
              <a:defRPr/>
            </a:pPr>
            <a:r>
              <a:rPr lang="en-US" b="1" dirty="0">
                <a:solidFill>
                  <a:srgbClr val="505050"/>
                </a:solidFill>
                <a:latin typeface="Segoe UI"/>
              </a:rPr>
              <a:t>APIs</a:t>
            </a:r>
          </a:p>
          <a:p>
            <a:pPr marL="1134469" lvl="1" indent="-388517" defTabSz="932563">
              <a:buFont typeface="Arial" panose="020B0604020202020204" pitchFamily="34" charset="0"/>
              <a:buChar char="•"/>
              <a:defRPr/>
            </a:pPr>
            <a:r>
              <a:rPr lang="en-US" dirty="0" err="1">
                <a:solidFill>
                  <a:srgbClr val="505050"/>
                </a:solidFill>
                <a:latin typeface="Segoe UI"/>
              </a:rPr>
              <a:t>WinRT</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Win32</a:t>
            </a:r>
          </a:p>
          <a:p>
            <a:pPr marL="1134469" lvl="1" indent="-388517" defTabSz="932563">
              <a:buFont typeface="Arial" panose="020B0604020202020204" pitchFamily="34" charset="0"/>
              <a:buChar char="•"/>
              <a:defRPr/>
            </a:pPr>
            <a:r>
              <a:rPr lang="en-US" dirty="0">
                <a:solidFill>
                  <a:srgbClr val="505050"/>
                </a:solidFill>
                <a:latin typeface="Segoe UI"/>
              </a:rPr>
              <a:t>.NET</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5" name="Rectangle 24"/>
          <p:cNvSpPr/>
          <p:nvPr/>
        </p:nvSpPr>
        <p:spPr>
          <a:xfrm>
            <a:off x="6370616" y="4437379"/>
            <a:ext cx="2819001" cy="1506738"/>
          </a:xfrm>
          <a:prstGeom prst="rect">
            <a:avLst/>
          </a:prstGeom>
        </p:spPr>
        <p:txBody>
          <a:bodyPr wrap="square">
            <a:spAutoFit/>
          </a:bodyPr>
          <a:lstStyle/>
          <a:p>
            <a:pPr marL="745953" lvl="1" defTabSz="932563">
              <a:defRPr/>
            </a:pPr>
            <a:r>
              <a:rPr lang="en-US" b="1" dirty="0">
                <a:solidFill>
                  <a:srgbClr val="505050"/>
                </a:solidFill>
                <a:latin typeface="Segoe UI"/>
              </a:rPr>
              <a:t>Deployment and Execution</a:t>
            </a:r>
          </a:p>
          <a:p>
            <a:pPr marL="1134469" lvl="1" indent="-388517" defTabSz="932563">
              <a:buFont typeface="Arial" panose="020B0604020202020204" pitchFamily="34" charset="0"/>
              <a:buChar char="•"/>
              <a:defRPr/>
            </a:pPr>
            <a:r>
              <a:rPr lang="en-US" dirty="0">
                <a:solidFill>
                  <a:srgbClr val="505050"/>
                </a:solidFill>
                <a:latin typeface="Segoe UI"/>
              </a:rPr>
              <a:t>APPX</a:t>
            </a:r>
          </a:p>
          <a:p>
            <a:pPr marL="1134469" lvl="1" indent="-388517" defTabSz="932563">
              <a:buFont typeface="Arial" panose="020B0604020202020204" pitchFamily="34" charset="0"/>
              <a:buChar char="•"/>
              <a:defRPr/>
            </a:pPr>
            <a:r>
              <a:rPr lang="en-US" dirty="0" err="1">
                <a:solidFill>
                  <a:srgbClr val="505050"/>
                </a:solidFill>
                <a:latin typeface="Segoe UI"/>
              </a:rPr>
              <a:t>Xcopy</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App Isolation</a:t>
            </a:r>
          </a:p>
        </p:txBody>
      </p:sp>
      <p:sp>
        <p:nvSpPr>
          <p:cNvPr id="26" name="Rectangle 25"/>
          <p:cNvSpPr/>
          <p:nvPr/>
        </p:nvSpPr>
        <p:spPr>
          <a:xfrm>
            <a:off x="2484967" y="4453545"/>
            <a:ext cx="3028460" cy="1224224"/>
          </a:xfrm>
          <a:prstGeom prst="rect">
            <a:avLst/>
          </a:prstGeom>
        </p:spPr>
        <p:txBody>
          <a:bodyPr wrap="square">
            <a:spAutoFit/>
          </a:bodyPr>
          <a:lstStyle/>
          <a:p>
            <a:pPr marL="745953" lvl="1" defTabSz="932563">
              <a:defRPr/>
            </a:pPr>
            <a:r>
              <a:rPr lang="en-US" b="1" dirty="0">
                <a:solidFill>
                  <a:srgbClr val="505050"/>
                </a:solidFill>
                <a:latin typeface="Segoe UI"/>
              </a:rPr>
              <a:t>UI Frameworks</a:t>
            </a:r>
          </a:p>
          <a:p>
            <a:pPr marL="1134469" lvl="1" indent="-388517" defTabSz="932563">
              <a:buFont typeface="Arial" panose="020B0604020202020204" pitchFamily="34" charset="0"/>
              <a:buChar char="•"/>
              <a:defRPr/>
            </a:pPr>
            <a:r>
              <a:rPr lang="en-US" dirty="0">
                <a:solidFill>
                  <a:srgbClr val="505050"/>
                </a:solidFill>
                <a:latin typeface="Segoe UI"/>
              </a:rPr>
              <a:t>HTML</a:t>
            </a:r>
          </a:p>
          <a:p>
            <a:pPr marL="1134469" lvl="1" indent="-388517" defTabSz="932563">
              <a:buFont typeface="Arial" panose="020B0604020202020204" pitchFamily="34" charset="0"/>
              <a:buChar char="•"/>
              <a:defRPr/>
            </a:pPr>
            <a:r>
              <a:rPr lang="en-US" dirty="0" err="1">
                <a:solidFill>
                  <a:srgbClr val="505050"/>
                </a:solidFill>
                <a:latin typeface="Segoe UI"/>
              </a:rPr>
              <a:t>Xaml</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DirectX</a:t>
            </a:r>
          </a:p>
        </p:txBody>
      </p:sp>
      <p:sp>
        <p:nvSpPr>
          <p:cNvPr id="27" name="Freeform 26"/>
          <p:cNvSpPr/>
          <p:nvPr/>
        </p:nvSpPr>
        <p:spPr bwMode="auto">
          <a:xfrm>
            <a:off x="7433342" y="2282151"/>
            <a:ext cx="686427" cy="666987"/>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algn="ctr" defTabSz="932072" fontAlgn="base">
              <a:spcBef>
                <a:spcPct val="0"/>
              </a:spcBef>
              <a:spcAft>
                <a:spcPct val="0"/>
              </a:spcAft>
              <a:defRPr/>
            </a:pPr>
            <a:endParaRPr lang="en-US" sz="1428" spc="-52"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86637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a:t>…on some pretty cool devices</a:t>
            </a:r>
            <a:endParaRPr lang="en-US" dirty="0"/>
          </a:p>
        </p:txBody>
      </p:sp>
      <p:pic>
        <p:nvPicPr>
          <p:cNvPr id="28" name="Picture 27"/>
          <p:cNvPicPr>
            <a:picLocks noChangeAspect="1"/>
          </p:cNvPicPr>
          <p:nvPr/>
        </p:nvPicPr>
        <p:blipFill>
          <a:blip r:embed="rId3"/>
          <a:stretch>
            <a:fillRect/>
          </a:stretch>
        </p:blipFill>
        <p:spPr>
          <a:xfrm>
            <a:off x="1858958" y="1746706"/>
            <a:ext cx="8718559" cy="4900018"/>
          </a:xfrm>
          <a:prstGeom prst="rect">
            <a:avLst/>
          </a:prstGeom>
        </p:spPr>
      </p:pic>
    </p:spTree>
    <p:extLst>
      <p:ext uri="{BB962C8B-B14F-4D97-AF65-F5344CB8AC3E}">
        <p14:creationId xmlns:p14="http://schemas.microsoft.com/office/powerpoint/2010/main" val="3058709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a:t>Windows 10 IoT Core</a:t>
            </a:r>
            <a:endParaRPr lang="en-US" dirty="0"/>
          </a:p>
        </p:txBody>
      </p:sp>
      <p:pic>
        <p:nvPicPr>
          <p:cNvPr id="4" name="Picture 3"/>
          <p:cNvPicPr>
            <a:picLocks noChangeAspect="1"/>
          </p:cNvPicPr>
          <p:nvPr/>
        </p:nvPicPr>
        <p:blipFill>
          <a:blip r:embed="rId3"/>
          <a:stretch>
            <a:fillRect/>
          </a:stretch>
        </p:blipFill>
        <p:spPr>
          <a:xfrm>
            <a:off x="-487363" y="2430462"/>
            <a:ext cx="5582218" cy="3733800"/>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UWP Programming model + </a:t>
            </a:r>
            <a:r>
              <a:rPr lang="en-US" sz="3600" dirty="0" err="1"/>
              <a:t>IoT</a:t>
            </a:r>
            <a:r>
              <a:rPr lang="en-US" sz="3600" dirty="0"/>
              <a:t> extensions. Binary compatible with desktop, phone, Xbox, and other UWP targets.</a:t>
            </a:r>
          </a:p>
          <a:p>
            <a:pPr marL="0" indent="0">
              <a:buNone/>
            </a:pPr>
            <a:endParaRPr lang="en-US" sz="3600" dirty="0"/>
          </a:p>
          <a:p>
            <a:pPr marL="0" indent="0">
              <a:buNone/>
            </a:pPr>
            <a:r>
              <a:rPr lang="en-US" sz="3600" dirty="0"/>
              <a:t>Runs a single foreground application, plus any number of your UWP background tasks.</a:t>
            </a:r>
          </a:p>
        </p:txBody>
      </p:sp>
    </p:spTree>
    <p:extLst>
      <p:ext uri="{BB962C8B-B14F-4D97-AF65-F5344CB8AC3E}">
        <p14:creationId xmlns:p14="http://schemas.microsoft.com/office/powerpoint/2010/main" val="230741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a:t>Windows 10 IoT Core</a:t>
            </a:r>
            <a:endParaRPr lang="en-US" dirty="0"/>
          </a:p>
        </p:txBody>
      </p:sp>
      <p:pic>
        <p:nvPicPr>
          <p:cNvPr id="4" name="Picture 3"/>
          <p:cNvPicPr>
            <a:picLocks noChangeAspect="1"/>
          </p:cNvPicPr>
          <p:nvPr/>
        </p:nvPicPr>
        <p:blipFill>
          <a:blip r:embed="rId3"/>
          <a:stretch>
            <a:fillRect/>
          </a:stretch>
        </p:blipFill>
        <p:spPr>
          <a:xfrm>
            <a:off x="-487363" y="2430462"/>
            <a:ext cx="5582218" cy="3733800"/>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App owns the whole user interface. Optimized for embedded use. </a:t>
            </a:r>
          </a:p>
          <a:p>
            <a:pPr marL="0" indent="0">
              <a:buNone/>
            </a:pPr>
            <a:endParaRPr lang="en-US" sz="3200" dirty="0"/>
          </a:p>
          <a:p>
            <a:pPr marL="0" indent="0">
              <a:buNone/>
            </a:pPr>
            <a:r>
              <a:rPr lang="en-US" sz="3200" dirty="0"/>
              <a:t>Deployment and debugging in Visual Studio.</a:t>
            </a:r>
          </a:p>
          <a:p>
            <a:pPr marL="0" indent="0">
              <a:buNone/>
            </a:pPr>
            <a:endParaRPr lang="en-US" sz="3200" dirty="0"/>
          </a:p>
          <a:p>
            <a:pPr marL="0" indent="0">
              <a:buNone/>
            </a:pPr>
            <a:r>
              <a:rPr lang="en-US" sz="3200" dirty="0"/>
              <a:t>Development-time management through web site, PowerShell, SSH, and more.</a:t>
            </a:r>
          </a:p>
        </p:txBody>
      </p:sp>
    </p:spTree>
    <p:extLst>
      <p:ext uri="{BB962C8B-B14F-4D97-AF65-F5344CB8AC3E}">
        <p14:creationId xmlns:p14="http://schemas.microsoft.com/office/powerpoint/2010/main" val="296060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p:txBody>
          <a:bodyPr/>
          <a:lstStyle/>
          <a:p>
            <a:r>
              <a:rPr lang="en-US"/>
              <a:t>Continuum of making</a:t>
            </a:r>
            <a:endParaRPr lang="en-US" dirty="0"/>
          </a:p>
        </p:txBody>
      </p:sp>
      <p:graphicFrame>
        <p:nvGraphicFramePr>
          <p:cNvPr id="3" name="Diagram 2"/>
          <p:cNvGraphicFramePr/>
          <p:nvPr>
            <p:extLst>
              <p:ext uri="{D42A27DB-BD31-4B8C-83A1-F6EECF244321}">
                <p14:modId xmlns:p14="http://schemas.microsoft.com/office/powerpoint/2010/main" val="1483281465"/>
              </p:ext>
            </p:extLst>
          </p:nvPr>
        </p:nvGraphicFramePr>
        <p:xfrm>
          <a:off x="413379" y="1954882"/>
          <a:ext cx="11567868" cy="3640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75481" y="5264573"/>
            <a:ext cx="11723702" cy="1338799"/>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A continuum rather than distinct points on a journey, makers span the entire process from learning to production. Each have different product and support needs.</a:t>
            </a:r>
          </a:p>
        </p:txBody>
      </p:sp>
    </p:spTree>
    <p:extLst>
      <p:ext uri="{BB962C8B-B14F-4D97-AF65-F5344CB8AC3E}">
        <p14:creationId xmlns:p14="http://schemas.microsoft.com/office/powerpoint/2010/main" val="1127891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GHI FEZ HAT</a:t>
            </a:r>
          </a:p>
        </p:txBody>
      </p:sp>
      <p:pic>
        <p:nvPicPr>
          <p:cNvPr id="6" name="Picture 5"/>
          <p:cNvPicPr>
            <a:picLocks noChangeAspect="1"/>
          </p:cNvPicPr>
          <p:nvPr/>
        </p:nvPicPr>
        <p:blipFill>
          <a:blip r:embed="rId3"/>
          <a:stretch>
            <a:fillRect/>
          </a:stretch>
        </p:blipFill>
        <p:spPr>
          <a:xfrm>
            <a:off x="-269292" y="2125662"/>
            <a:ext cx="4547902" cy="3376818"/>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On-Board Analog Input and PWM chips.</a:t>
            </a:r>
          </a:p>
          <a:p>
            <a:r>
              <a:rPr lang="en-US" sz="2800" dirty="0"/>
              <a:t>Two DC Motor Drivers, suitable for building small robots.</a:t>
            </a:r>
          </a:p>
          <a:p>
            <a:r>
              <a:rPr lang="en-US" sz="2800" dirty="0"/>
              <a:t>Terminal Blocks for wiring in DC motors without the need for soldering.</a:t>
            </a:r>
          </a:p>
          <a:p>
            <a:r>
              <a:rPr lang="en-US" sz="2800" dirty="0"/>
              <a:t>Two Servo Motor Connections + Servo power.</a:t>
            </a:r>
          </a:p>
          <a:p>
            <a:r>
              <a:rPr lang="en-US" sz="2800" dirty="0"/>
              <a:t>Two Multi Color LEDs, connected to PWM for thousands of colors. Single Red LED.</a:t>
            </a:r>
          </a:p>
          <a:p>
            <a:r>
              <a:rPr lang="en-US" sz="2800" dirty="0"/>
              <a:t>Temperature and Light sensors</a:t>
            </a:r>
          </a:p>
          <a:p>
            <a:r>
              <a:rPr lang="en-US" sz="2800" dirty="0"/>
              <a:t>Accelerometer.</a:t>
            </a:r>
          </a:p>
          <a:p>
            <a:r>
              <a:rPr lang="en-US" sz="2800" dirty="0"/>
              <a:t>more</a:t>
            </a:r>
          </a:p>
        </p:txBody>
      </p:sp>
    </p:spTree>
    <p:extLst>
      <p:ext uri="{BB962C8B-B14F-4D97-AF65-F5344CB8AC3E}">
        <p14:creationId xmlns:p14="http://schemas.microsoft.com/office/powerpoint/2010/main" val="767386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 (Lab 3)</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322119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a:t>
            </a:r>
          </a:p>
        </p:txBody>
      </p:sp>
      <p:sp>
        <p:nvSpPr>
          <p:cNvPr id="12" name="Rectangle 11"/>
          <p:cNvSpPr/>
          <p:nvPr/>
        </p:nvSpPr>
        <p:spPr bwMode="auto">
          <a:xfrm>
            <a:off x="808037" y="2983785"/>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p:txBody>
      </p:sp>
      <p:sp>
        <p:nvSpPr>
          <p:cNvPr id="14" name="Rectangle 13"/>
          <p:cNvSpPr/>
          <p:nvPr/>
        </p:nvSpPr>
        <p:spPr bwMode="auto">
          <a:xfrm>
            <a:off x="808037" y="4175223"/>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Hello World</a:t>
            </a:r>
          </a:p>
        </p:txBody>
      </p:sp>
      <p:sp>
        <p:nvSpPr>
          <p:cNvPr id="7" name="Text Placeholder 6"/>
          <p:cNvSpPr>
            <a:spLocks noGrp="1"/>
          </p:cNvSpPr>
          <p:nvPr>
            <p:ph type="body" sz="quarter" idx="12"/>
          </p:nvPr>
        </p:nvSpPr>
        <p:spPr/>
        <p:txBody>
          <a:bodyPr/>
          <a:lstStyle/>
          <a:p>
            <a:r>
              <a:rPr lang="en-US" dirty="0"/>
              <a:t>Quick run-through for deploying your first app</a:t>
            </a:r>
          </a:p>
        </p:txBody>
      </p:sp>
    </p:spTree>
    <p:extLst>
      <p:ext uri="{BB962C8B-B14F-4D97-AF65-F5344CB8AC3E}">
        <p14:creationId xmlns:p14="http://schemas.microsoft.com/office/powerpoint/2010/main" val="2697923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287054"/>
          </a:xfrm>
        </p:spPr>
        <p:txBody>
          <a:bodyPr/>
          <a:lstStyle/>
          <a:p>
            <a:r>
              <a:rPr lang="en-US" dirty="0"/>
              <a:t>This entire deck, including demos but not the checkpoints, must be delivered in 10 minutes or less. Participants need time to do the actual lab.</a:t>
            </a:r>
          </a:p>
          <a:p>
            <a:r>
              <a:rPr lang="en-US" dirty="0"/>
              <a:t>Talking points are very brief. Even if you’ve seen the same slide in the past, take note of the new talking points.</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Presentation Notes</a:t>
            </a:r>
          </a:p>
        </p:txBody>
      </p:sp>
    </p:spTree>
    <p:extLst>
      <p:ext uri="{BB962C8B-B14F-4D97-AF65-F5344CB8AC3E}">
        <p14:creationId xmlns:p14="http://schemas.microsoft.com/office/powerpoint/2010/main" val="42837370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Lab</a:t>
            </a:r>
            <a:endParaRPr lang="en-US" dirty="0"/>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6810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507132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Checkpoint 2</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11132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Checkpoint 3</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272897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Wrap-up</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39782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can I find imagery?</a:t>
            </a:r>
          </a:p>
        </p:txBody>
      </p:sp>
      <p:sp>
        <p:nvSpPr>
          <p:cNvPr id="9" name="Text Placeholder 1"/>
          <p:cNvSpPr txBox="1">
            <a:spLocks/>
          </p:cNvSpPr>
          <p:nvPr/>
        </p:nvSpPr>
        <p:spPr>
          <a:xfrm>
            <a:off x="5761039" y="1220151"/>
            <a:ext cx="5486400" cy="5477511"/>
          </a:xfrm>
          <a:prstGeom prst="rect">
            <a:avLst/>
          </a:prstGeom>
          <a:solidFill>
            <a:srgbClr val="F0F0F0"/>
          </a:solidFill>
        </p:spPr>
        <p:txBody>
          <a:bodyPr vert="horz" wrap="square" lIns="182880" tIns="146304" rIns="182880" bIns="146304" rtlCol="0" anchor="t" anchorCtr="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Arial" panose="020B0604020202020204"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buClr>
                <a:srgbClr val="FFFFFF"/>
              </a:buClr>
            </a:pPr>
            <a:r>
              <a:rPr sz="2400" dirty="0">
                <a:gradFill>
                  <a:gsLst>
                    <a:gs pos="96970">
                      <a:srgbClr val="525252"/>
                    </a:gs>
                    <a:gs pos="82828">
                      <a:srgbClr val="525252"/>
                    </a:gs>
                  </a:gsLst>
                  <a:lin ang="5400000" scaled="0"/>
                </a:gradFill>
                <a:latin typeface="Segoe UI" panose="020B0502040204020203" pitchFamily="34" charset="0"/>
                <a:cs typeface="Segoe UI" panose="020B0502040204020203" pitchFamily="34" charset="0"/>
              </a:rPr>
              <a:t>Respect intellectual property rights</a:t>
            </a:r>
          </a:p>
          <a:p>
            <a:pPr indent="-241300">
              <a:buClr>
                <a:srgbClr val="FFFFFF"/>
              </a:buClr>
            </a:pPr>
            <a:r>
              <a:rPr sz="1800" dirty="0">
                <a:gradFill>
                  <a:gsLst>
                    <a:gs pos="96970">
                      <a:srgbClr val="525252"/>
                    </a:gs>
                    <a:gs pos="82828">
                      <a:srgbClr val="525252"/>
                    </a:gs>
                  </a:gsLst>
                  <a:lin ang="5400000" scaled="0"/>
                </a:gradFill>
                <a:latin typeface="Segoe UI"/>
              </a:rPr>
              <a:t>Photography and graphics used in presentations, for </a:t>
            </a:r>
            <a:r>
              <a:rPr sz="1800" b="1" dirty="0">
                <a:gradFill>
                  <a:gsLst>
                    <a:gs pos="96970">
                      <a:srgbClr val="525252"/>
                    </a:gs>
                    <a:gs pos="82828">
                      <a:srgbClr val="525252"/>
                    </a:gs>
                  </a:gsLst>
                  <a:lin ang="5400000" scaled="0"/>
                </a:gradFill>
                <a:latin typeface="Segoe UI"/>
              </a:rPr>
              <a:t>both internal and external audiences</a:t>
            </a:r>
            <a:r>
              <a:rPr sz="1800" dirty="0">
                <a:gradFill>
                  <a:gsLst>
                    <a:gs pos="96970">
                      <a:srgbClr val="525252"/>
                    </a:gs>
                    <a:gs pos="82828">
                      <a:srgbClr val="525252"/>
                    </a:gs>
                  </a:gsLst>
                  <a:lin ang="5400000" scaled="0"/>
                </a:gradFill>
                <a:latin typeface="Segoe UI"/>
              </a:rPr>
              <a:t>, must be owned by Microsoft or licensed appropriately. </a:t>
            </a:r>
          </a:p>
          <a:p>
            <a:r>
              <a:rPr sz="1800" dirty="0">
                <a:gradFill>
                  <a:gsLst>
                    <a:gs pos="96970">
                      <a:srgbClr val="525252"/>
                    </a:gs>
                    <a:gs pos="82828">
                      <a:srgbClr val="525252"/>
                    </a:gs>
                  </a:gsLst>
                  <a:lin ang="5400000" scaled="0"/>
                </a:gradFill>
                <a:latin typeface="Segoe UI"/>
                <a:cs typeface="Segoe UI" panose="020B0502040204020203" pitchFamily="34" charset="0"/>
              </a:rPr>
              <a:t>Microsoft has agreements in place with several stock providers. More information about approved stock providers and instructions for requesting licenses is available here: </a:t>
            </a:r>
            <a:r>
              <a:rPr lang="en-US" sz="1800" b="1" u="sng" dirty="0">
                <a:solidFill>
                  <a:schemeClr val="bg1">
                    <a:lumMod val="50000"/>
                  </a:schemeClr>
                </a:solidFill>
              </a:rPr>
              <a:t>https://microsoft.sharepoint.com/teams/MediaAcquisition/Pages/knowledgeBase.aspx </a:t>
            </a:r>
          </a:p>
          <a:p>
            <a:endParaRPr lang="en-US" sz="1400" b="1" u="sng" dirty="0">
              <a:solidFill>
                <a:schemeClr val="bg1">
                  <a:lumMod val="50000"/>
                </a:schemeClr>
              </a:solidFill>
            </a:endParaRPr>
          </a:p>
          <a:p>
            <a:r>
              <a:rPr sz="1800" b="1" dirty="0">
                <a:solidFill>
                  <a:srgbClr val="A80000"/>
                </a:solidFill>
                <a:latin typeface="Segoe UI"/>
                <a:cs typeface="Segoe UI" panose="020B0502040204020203" pitchFamily="34" charset="0"/>
              </a:rPr>
              <a:t>Avoid intellectual property theft: Do not use photos or graphics copied from the web </a:t>
            </a:r>
            <a:r>
              <a:rPr sz="1800" dirty="0">
                <a:solidFill>
                  <a:srgbClr val="A80000"/>
                </a:solidFill>
                <a:latin typeface="Segoe UI"/>
                <a:cs typeface="Segoe UI" panose="020B0502040204020203" pitchFamily="34" charset="0"/>
              </a:rPr>
              <a:t>in presentations. When in doubt, consult with LCA </a:t>
            </a:r>
            <a:r>
              <a:rPr sz="1800" dirty="0">
                <a:gradFill>
                  <a:gsLst>
                    <a:gs pos="82828">
                      <a:srgbClr val="000000"/>
                    </a:gs>
                    <a:gs pos="74242">
                      <a:srgbClr val="000000"/>
                    </a:gs>
                  </a:gsLst>
                  <a:lin ang="5400000" scaled="0"/>
                </a:gradFill>
                <a:latin typeface="Segoe UI"/>
                <a:hlinkClick r:id="rId2"/>
              </a:rPr>
              <a:t>http://lcaweb/CTP/Copyrights/Third-Party-Content-Use/Pages/default.aspx</a:t>
            </a:r>
            <a:endParaRPr sz="1800" dirty="0">
              <a:gradFill>
                <a:gsLst>
                  <a:gs pos="82828">
                    <a:srgbClr val="000000"/>
                  </a:gs>
                  <a:gs pos="74242">
                    <a:srgbClr val="000000"/>
                  </a:gs>
                </a:gsLst>
                <a:lin ang="5400000" scaled="0"/>
              </a:gradFill>
              <a:latin typeface="Segoe UI"/>
            </a:endParaRPr>
          </a:p>
        </p:txBody>
      </p:sp>
      <p:sp>
        <p:nvSpPr>
          <p:cNvPr id="5" name="Text Placeholder 1"/>
          <p:cNvSpPr txBox="1">
            <a:spLocks/>
          </p:cNvSpPr>
          <p:nvPr/>
        </p:nvSpPr>
        <p:spPr>
          <a:xfrm>
            <a:off x="274639" y="1212849"/>
            <a:ext cx="5486400" cy="5484813"/>
          </a:xfrm>
          <a:prstGeom prst="rect">
            <a:avLst/>
          </a:prstGeom>
          <a:solidFill>
            <a:srgbClr val="FFFFFF"/>
          </a:solid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200"/>
              </a:spcAft>
              <a:buSzTx/>
              <a:buFont typeface="Arial" pitchFamily="34" charset="0"/>
              <a:buNone/>
            </a:pPr>
            <a:r>
              <a:rPr lang="en-US" sz="2400" dirty="0">
                <a:gradFill>
                  <a:gsLst>
                    <a:gs pos="93939">
                      <a:srgbClr val="525252"/>
                    </a:gs>
                    <a:gs pos="74242">
                      <a:srgbClr val="525252"/>
                    </a:gs>
                  </a:gsLst>
                  <a:lin ang="5400000" scaled="0"/>
                </a:gradFill>
                <a:latin typeface="Segoe UI" panose="020B0502040204020203" pitchFamily="34" charset="0"/>
                <a:cs typeface="Segoe UI" panose="020B0502040204020203" pitchFamily="34" charset="0"/>
              </a:rPr>
              <a:t>A few great places to start…</a:t>
            </a:r>
          </a:p>
          <a:p>
            <a:pPr marL="0" lvl="1" indent="0">
              <a:spcBef>
                <a:spcPts val="0"/>
              </a:spcBef>
              <a:buFont typeface="Arial" pitchFamily="34" charset="0"/>
              <a:buNone/>
            </a:pPr>
            <a:r>
              <a:rPr lang="en-US" sz="1800" b="1" dirty="0">
                <a:gradFill>
                  <a:gsLst>
                    <a:gs pos="93939">
                      <a:srgbClr val="525252"/>
                    </a:gs>
                    <a:gs pos="74242">
                      <a:srgbClr val="525252"/>
                    </a:gs>
                  </a:gsLst>
                  <a:lin ang="5400000" scaled="0"/>
                </a:gradFill>
              </a:rPr>
              <a:t>Brand Central: </a:t>
            </a:r>
            <a:r>
              <a:rPr lang="en-US" sz="1800" dirty="0">
                <a:gradFill>
                  <a:gsLst>
                    <a:gs pos="93939">
                      <a:srgbClr val="525252"/>
                    </a:gs>
                    <a:gs pos="74242">
                      <a:srgbClr val="525252"/>
                    </a:gs>
                  </a:gsLst>
                  <a:lin ang="5400000" scaled="0"/>
                </a:gradFill>
              </a:rPr>
              <a:t>A resource for information on the Microsoft brand</a:t>
            </a:r>
          </a:p>
          <a:p>
            <a:pPr marL="0" lvl="1" indent="0">
              <a:spcBef>
                <a:spcPts val="0"/>
              </a:spcBef>
              <a:buFont typeface="Arial" pitchFamily="34" charset="0"/>
              <a:buNone/>
            </a:pPr>
            <a:r>
              <a:rPr lang="en-US" sz="1600" dirty="0">
                <a:gradFill>
                  <a:gsLst>
                    <a:gs pos="93939">
                      <a:srgbClr val="525252"/>
                    </a:gs>
                    <a:gs pos="74242">
                      <a:srgbClr val="525252"/>
                    </a:gs>
                  </a:gsLst>
                  <a:lin ang="5400000" scaled="0"/>
                </a:gradFill>
                <a:hlinkClick r:id="rId3"/>
              </a:rPr>
              <a:t>https://microsoft.sharepoint.com/teams/BrandCentral/</a:t>
            </a:r>
            <a:endParaRPr lang="en-US" sz="1600" dirty="0">
              <a:gradFill>
                <a:gsLst>
                  <a:gs pos="93939">
                    <a:srgbClr val="525252"/>
                  </a:gs>
                  <a:gs pos="74242">
                    <a:srgbClr val="525252"/>
                  </a:gs>
                </a:gsLst>
                <a:lin ang="5400000" scaled="0"/>
              </a:gradFill>
            </a:endParaRP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Microsoft News Center</a:t>
            </a:r>
            <a:br>
              <a:rPr lang="en-US" sz="1800" dirty="0">
                <a:gradFill>
                  <a:gsLst>
                    <a:gs pos="93939">
                      <a:srgbClr val="525252"/>
                    </a:gs>
                    <a:gs pos="74242">
                      <a:srgbClr val="525252"/>
                    </a:gs>
                  </a:gsLst>
                  <a:lin ang="5400000" scaled="0"/>
                </a:gradFill>
              </a:rPr>
            </a:br>
            <a:r>
              <a:rPr lang="en-US" sz="1800" dirty="0">
                <a:gradFill>
                  <a:gsLst>
                    <a:gs pos="93939">
                      <a:srgbClr val="525252"/>
                    </a:gs>
                    <a:gs pos="74242">
                      <a:srgbClr val="525252"/>
                    </a:gs>
                  </a:gsLst>
                  <a:lin ang="5400000" scaled="0"/>
                </a:gradFill>
              </a:rPr>
              <a:t>A great place for the latest and greatest </a:t>
            </a:r>
          </a:p>
          <a:p>
            <a:pPr marL="0" lvl="1" indent="0">
              <a:buFont typeface="Arial" pitchFamily="34" charset="0"/>
              <a:buNone/>
            </a:pPr>
            <a:r>
              <a:rPr lang="en-US" sz="1600" dirty="0">
                <a:gradFill>
                  <a:gsLst>
                    <a:gs pos="74242">
                      <a:srgbClr val="FFFFFF"/>
                    </a:gs>
                    <a:gs pos="57000">
                      <a:srgbClr val="FFFFFF"/>
                    </a:gs>
                  </a:gsLst>
                  <a:lin ang="5400000" scaled="0"/>
                </a:gradFill>
                <a:hlinkClick r:id="rId4"/>
              </a:rPr>
              <a:t>www.microsoft.com/en-us/news</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Xbox Wire Media Assets library</a:t>
            </a:r>
          </a:p>
          <a:p>
            <a:pPr marL="0" lvl="1" indent="0">
              <a:buFont typeface="Arial" pitchFamily="34" charset="0"/>
              <a:buNone/>
            </a:pPr>
            <a:r>
              <a:rPr lang="en-US" sz="1600" dirty="0">
                <a:gradFill>
                  <a:gsLst>
                    <a:gs pos="74242">
                      <a:srgbClr val="FFFFFF"/>
                    </a:gs>
                    <a:gs pos="57000">
                      <a:srgbClr val="FFFFFF"/>
                    </a:gs>
                  </a:gsLst>
                  <a:lin ang="5400000" scaled="0"/>
                </a:gradFill>
                <a:hlinkClick r:id="rId5"/>
              </a:rPr>
              <a:t>http://news.xbox.com/media/</a:t>
            </a:r>
            <a:endParaRPr lang="en-US" sz="1600" dirty="0">
              <a:gradFill>
                <a:gsLst>
                  <a:gs pos="74242">
                    <a:srgbClr val="FFFFFF"/>
                  </a:gs>
                  <a:gs pos="57000">
                    <a:srgbClr val="FFFFFF"/>
                  </a:gs>
                </a:gsLst>
                <a:lin ang="5400000" scaled="0"/>
              </a:gradFill>
            </a:endParaRP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Featured Devices</a:t>
            </a:r>
            <a:r>
              <a:rPr lang="en-US" sz="1800" dirty="0">
                <a:gradFill>
                  <a:gsLst>
                    <a:gs pos="93939">
                      <a:srgbClr val="525252"/>
                    </a:gs>
                    <a:gs pos="74242">
                      <a:srgbClr val="525252"/>
                    </a:gs>
                  </a:gsLst>
                  <a:lin ang="5400000" scaled="0"/>
                </a:gradFill>
              </a:rPr>
              <a:t>: PC, tablet and phone hardware imagery and marketing materials </a:t>
            </a:r>
          </a:p>
          <a:p>
            <a:pPr marL="0" lvl="1" indent="0">
              <a:buFont typeface="Arial" pitchFamily="34" charset="0"/>
              <a:buNone/>
            </a:pPr>
            <a:r>
              <a:rPr lang="en-US" sz="1600" dirty="0">
                <a:gradFill>
                  <a:gsLst>
                    <a:gs pos="74242">
                      <a:srgbClr val="FFFFFF"/>
                    </a:gs>
                    <a:gs pos="57000">
                      <a:srgbClr val="FFFFFF"/>
                    </a:gs>
                  </a:gsLst>
                  <a:lin ang="5400000" scaled="0"/>
                </a:gradFill>
                <a:hlinkClick r:id="rId6"/>
              </a:rPr>
              <a:t>https://www.featureddevices.com/</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Presentation Resources</a:t>
            </a:r>
            <a:r>
              <a:rPr lang="en-US" sz="1800" dirty="0">
                <a:gradFill>
                  <a:gsLst>
                    <a:gs pos="93939">
                      <a:srgbClr val="525252"/>
                    </a:gs>
                    <a:gs pos="74242">
                      <a:srgbClr val="525252"/>
                    </a:gs>
                  </a:gsLst>
                  <a:lin ang="5400000" scaled="0"/>
                </a:gradFill>
              </a:rPr>
              <a:t>: Presentation guidelines and PowerPoint templates </a:t>
            </a:r>
            <a:endParaRPr lang="en-US" sz="1600" dirty="0">
              <a:gradFill>
                <a:gsLst>
                  <a:gs pos="74242">
                    <a:srgbClr val="FFFFFF"/>
                  </a:gs>
                  <a:gs pos="57000">
                    <a:srgbClr val="FFFFFF"/>
                  </a:gs>
                </a:gsLst>
                <a:lin ang="5400000" scaled="0"/>
              </a:gradFill>
            </a:endParaRPr>
          </a:p>
          <a:p>
            <a:pPr marL="0" lvl="1" indent="0">
              <a:lnSpc>
                <a:spcPct val="100000"/>
              </a:lnSpc>
              <a:spcBef>
                <a:spcPts val="0"/>
              </a:spcBef>
              <a:buFont typeface="Arial" pitchFamily="34" charset="0"/>
              <a:buNone/>
            </a:pPr>
            <a:r>
              <a:rPr lang="en-US" sz="1600" dirty="0">
                <a:gradFill>
                  <a:gsLst>
                    <a:gs pos="93939">
                      <a:srgbClr val="525252"/>
                    </a:gs>
                    <a:gs pos="74242">
                      <a:srgbClr val="525252"/>
                    </a:gs>
                  </a:gsLst>
                  <a:lin ang="5400000" scaled="0"/>
                </a:gradFill>
                <a:hlinkClick r:id="rId7"/>
              </a:rPr>
              <a:t>https://microsoft.sharepoint.com/teams/BrandCentral/Pages/Presentations.aspx</a:t>
            </a:r>
            <a:endParaRPr lang="en-US" sz="1600" dirty="0">
              <a:gradFill>
                <a:gsLst>
                  <a:gs pos="93939">
                    <a:srgbClr val="525252"/>
                  </a:gs>
                  <a:gs pos="74242">
                    <a:srgbClr val="525252"/>
                  </a:gs>
                </a:gsLst>
                <a:lin ang="5400000" scaled="0"/>
              </a:gradFill>
            </a:endParaRPr>
          </a:p>
          <a:p>
            <a:pPr marL="0" lvl="1" indent="0">
              <a:lnSpc>
                <a:spcPct val="100000"/>
              </a:lnSpc>
              <a:spcBef>
                <a:spcPts val="1200"/>
              </a:spcBef>
              <a:buFont typeface="Arial" pitchFamily="34" charset="0"/>
              <a:buNone/>
            </a:pPr>
            <a:endParaRPr lang="en-US" sz="1800" dirty="0">
              <a:gradFill>
                <a:gsLst>
                  <a:gs pos="93939">
                    <a:srgbClr val="525252"/>
                  </a:gs>
                  <a:gs pos="74242">
                    <a:srgbClr val="525252"/>
                  </a:gs>
                </a:gsLst>
                <a:lin ang="5400000" scaled="0"/>
              </a:gradFill>
            </a:endParaRPr>
          </a:p>
        </p:txBody>
      </p:sp>
    </p:spTree>
    <p:extLst>
      <p:ext uri="{BB962C8B-B14F-4D97-AF65-F5344CB8AC3E}">
        <p14:creationId xmlns:p14="http://schemas.microsoft.com/office/powerpoint/2010/main" val="375277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41011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362425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Next click the Home tab, and then on the “</a:t>
            </a:r>
            <a:r>
              <a:rPr lang="en-US" sz="1400" u="sng" dirty="0">
                <a:gradFill>
                  <a:gsLst>
                    <a:gs pos="3766">
                      <a:schemeClr val="bg1"/>
                    </a:gs>
                    <a:gs pos="8000">
                      <a:schemeClr val="bg1"/>
                    </a:gs>
                  </a:gsLst>
                  <a:lin ang="5400000" scaled="0"/>
                </a:gradFill>
                <a:ea typeface="Segoe UI" pitchFamily="34" charset="0"/>
                <a:cs typeface="Segoe UI" pitchFamily="34" charset="0"/>
              </a:rPr>
              <a:t>Decrease List level</a:t>
            </a:r>
            <a:r>
              <a:rPr lang="en-US" sz="1400" dirty="0">
                <a:gradFill>
                  <a:gsLst>
                    <a:gs pos="3766">
                      <a:schemeClr val="bg1"/>
                    </a:gs>
                    <a:gs pos="8000">
                      <a:schemeClr val="bg1"/>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3766">
                      <a:schemeClr val="bg1"/>
                    </a:gs>
                    <a:gs pos="8000">
                      <a:schemeClr val="bg1"/>
                    </a:gs>
                  </a:gsLst>
                  <a:lin ang="5400000" scaled="0"/>
                </a:gradFill>
                <a:ea typeface="Segoe UI" pitchFamily="34" charset="0"/>
                <a:cs typeface="Segoe UI" pitchFamily="34" charset="0"/>
              </a:rPr>
              <a:t>Increase List Level</a:t>
            </a:r>
            <a:r>
              <a:rPr lang="en-US" sz="1400" dirty="0">
                <a:gradFill>
                  <a:gsLst>
                    <a:gs pos="3766">
                      <a:schemeClr val="bg1"/>
                    </a:gs>
                    <a:gs pos="8000">
                      <a:schemeClr val="bg1"/>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38343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a:t>Example of a bulleted slide with a subhead</a:t>
            </a:r>
          </a:p>
          <a:p>
            <a:pPr lvl="1"/>
            <a:r>
              <a:rPr lang="en-US"/>
              <a:t>Set the slide title to “Sentence case”</a:t>
            </a:r>
          </a:p>
          <a:p>
            <a:pPr lvl="1"/>
            <a:r>
              <a:rPr lang="en-US"/>
              <a:t>Set subheads to “Sentence case”</a:t>
            </a:r>
          </a:p>
          <a:p>
            <a:pPr lvl="0"/>
            <a:r>
              <a:rPr lang="en-US"/>
              <a:t>Hyperlink style</a:t>
            </a:r>
          </a:p>
          <a:p>
            <a:pPr lvl="1"/>
            <a:r>
              <a:rPr lang="en-US">
                <a:hlinkClick r:id="rId3"/>
              </a:rPr>
              <a:t>www.microsoft.com</a:t>
            </a:r>
            <a:r>
              <a:rPr lang="en-US"/>
              <a:t> </a:t>
            </a:r>
            <a:endParaRPr lang="en-US" dirty="0"/>
          </a:p>
        </p:txBody>
      </p:sp>
      <p:sp>
        <p:nvSpPr>
          <p:cNvPr id="2" name="Title 1"/>
          <p:cNvSpPr>
            <a:spLocks noGrp="1"/>
          </p:cNvSpPr>
          <p:nvPr>
            <p:ph type="title"/>
          </p:nvPr>
        </p:nvSpPr>
        <p:spPr/>
        <p:txBody>
          <a:bodyPr/>
          <a:lstStyle/>
          <a:p>
            <a:r>
              <a:rPr lang="en-US"/>
              <a:t>Bullet points layout with subtitle</a:t>
            </a:r>
            <a:br>
              <a:rPr lang="en-US"/>
            </a:br>
            <a:r>
              <a:rPr lang="en-US" sz="4000">
                <a:gradFill>
                  <a:gsLst>
                    <a:gs pos="0">
                      <a:schemeClr val="tx2"/>
                    </a:gs>
                    <a:gs pos="100000">
                      <a:schemeClr val="tx2"/>
                    </a:gs>
                  </a:gsLst>
                  <a:lin ang="5400000" scaled="0"/>
                </a:gradFill>
              </a:rPr>
              <a:t>Subtitle</a:t>
            </a:r>
            <a:endParaRPr lang="en-US" sz="4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91515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9178" y="2747826"/>
            <a:ext cx="1657350" cy="3248025"/>
          </a:xfrm>
          <a:prstGeom prst="rect">
            <a:avLst/>
          </a:prstGeom>
        </p:spPr>
      </p:pic>
      <p:pic>
        <p:nvPicPr>
          <p:cNvPr id="21" name="Picture 20" hidden="1"/>
          <p:cNvPicPr>
            <a:picLocks noChangeAspect="1"/>
          </p:cNvPicPr>
          <p:nvPr/>
        </p:nvPicPr>
        <p:blipFill>
          <a:blip r:embed="rId4"/>
          <a:stretch>
            <a:fillRect/>
          </a:stretch>
        </p:blipFill>
        <p:spPr>
          <a:xfrm>
            <a:off x="428810" y="2747826"/>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3766">
                      <a:schemeClr val="tx1"/>
                    </a:gs>
                    <a:gs pos="28000">
                      <a:schemeClr val="tx1"/>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1674">
                      <a:schemeClr val="bg1"/>
                    </a:gs>
                    <a:gs pos="7113">
                      <a:schemeClr val="bg1"/>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3766">
                      <a:schemeClr val="tx1"/>
                    </a:gs>
                    <a:gs pos="28000">
                      <a:schemeClr val="tx1"/>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a:gradFill>
                  <a:gsLst>
                    <a:gs pos="0">
                      <a:schemeClr val="bg1"/>
                    </a:gs>
                    <a:gs pos="100000">
                      <a:schemeClr val="bg1"/>
                    </a:gs>
                  </a:gsLst>
                  <a:lin ang="5400000" scaled="0"/>
                </a:gradFill>
              </a:rPr>
              <a:t>Dark 2</a:t>
            </a: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a:gradFill>
                  <a:gsLst>
                    <a:gs pos="2917">
                      <a:schemeClr val="tx1"/>
                    </a:gs>
                    <a:gs pos="30000">
                      <a:schemeClr val="tx1"/>
                    </a:gs>
                  </a:gsLst>
                  <a:lin ang="5400000" scaled="0"/>
                </a:gradFill>
              </a:rPr>
              <a:t>Select the 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color from the left for subheads and 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83634"/>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86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Charts</a:t>
            </a:r>
            <a:endParaRPr lang="en-US" dirty="0"/>
          </a:p>
        </p:txBody>
      </p:sp>
      <p:graphicFrame>
        <p:nvGraphicFramePr>
          <p:cNvPr id="11" name="Chart 10"/>
          <p:cNvGraphicFramePr/>
          <p:nvPr>
            <p:extLst/>
          </p:nvPr>
        </p:nvGraphicFramePr>
        <p:xfrm>
          <a:off x="3932238" y="1211262"/>
          <a:ext cx="8229600" cy="54848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14159">
                      <a:schemeClr val="tx1"/>
                    </a:gs>
                    <a:gs pos="54000">
                      <a:schemeClr val="tx1"/>
                    </a:gs>
                  </a:gsLst>
                  <a:lin ang="5400000" scaled="0"/>
                </a:gradFill>
                <a:latin typeface="+mn-lt"/>
                <a:ea typeface="+mj-ea"/>
                <a:cs typeface="+mj-cs"/>
              </a:rPr>
              <a:t>For content:</a:t>
            </a:r>
            <a:br>
              <a:rPr lang="en-US" sz="2400" dirty="0">
                <a:gradFill>
                  <a:gsLst>
                    <a:gs pos="14159">
                      <a:schemeClr val="tx1"/>
                    </a:gs>
                    <a:gs pos="54000">
                      <a:schemeClr val="tx1"/>
                    </a:gs>
                  </a:gsLst>
                  <a:lin ang="5400000" scaled="0"/>
                </a:gradFill>
                <a:latin typeface="+mn-lt"/>
                <a:ea typeface="+mj-ea"/>
                <a:cs typeface="+mj-cs"/>
              </a:rPr>
            </a:br>
            <a:r>
              <a:rPr lang="en-US" sz="2400" dirty="0">
                <a:gradFill>
                  <a:gsLst>
                    <a:gs pos="14159">
                      <a:schemeClr val="tx1"/>
                    </a:gs>
                    <a:gs pos="54000">
                      <a:schemeClr val="tx1"/>
                    </a:gs>
                  </a:gsLst>
                  <a:lin ang="5400000" scaled="0"/>
                </a:gradFill>
                <a:latin typeface="+mn-lt"/>
                <a:ea typeface="+mj-ea"/>
                <a:cs typeface="+mj-cs"/>
              </a:rPr>
              <a:t>Type is what articulates the message. Text doesn’t need to be bulleted. Text size can reinforce and impact.</a:t>
            </a:r>
          </a:p>
        </p:txBody>
      </p:sp>
    </p:spTree>
    <p:extLst>
      <p:ext uri="{BB962C8B-B14F-4D97-AF65-F5344CB8AC3E}">
        <p14:creationId xmlns:p14="http://schemas.microsoft.com/office/powerpoint/2010/main" val="294712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Charts</a:t>
            </a:r>
          </a:p>
        </p:txBody>
      </p:sp>
      <p:graphicFrame>
        <p:nvGraphicFramePr>
          <p:cNvPr id="5" name="Chart 4"/>
          <p:cNvGraphicFramePr/>
          <p:nvPr>
            <p:extLst/>
          </p:nvPr>
        </p:nvGraphicFramePr>
        <p:xfrm>
          <a:off x="3932238" y="1211264"/>
          <a:ext cx="8229600" cy="54848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99115">
                      <a:schemeClr val="tx1"/>
                    </a:gs>
                    <a:gs pos="68000">
                      <a:schemeClr val="tx1"/>
                    </a:gs>
                  </a:gsLst>
                  <a:lin ang="5400000" scaled="0"/>
                </a:gradFill>
                <a:latin typeface="+mn-lt"/>
                <a:ea typeface="+mj-ea"/>
                <a:cs typeface="+mj-cs"/>
              </a:rPr>
              <a:t>For content:</a:t>
            </a:r>
            <a:br>
              <a:rPr lang="en-US" sz="2400" dirty="0">
                <a:gradFill>
                  <a:gsLst>
                    <a:gs pos="99115">
                      <a:schemeClr val="tx1"/>
                    </a:gs>
                    <a:gs pos="68000">
                      <a:schemeClr val="tx1"/>
                    </a:gs>
                  </a:gsLst>
                  <a:lin ang="5400000" scaled="0"/>
                </a:gradFill>
                <a:latin typeface="+mn-lt"/>
                <a:ea typeface="+mj-ea"/>
                <a:cs typeface="+mj-cs"/>
              </a:rPr>
            </a:br>
            <a:r>
              <a:rPr lang="en-US" sz="2400" dirty="0">
                <a:gradFill>
                  <a:gsLst>
                    <a:gs pos="99115">
                      <a:schemeClr val="tx1"/>
                    </a:gs>
                    <a:gs pos="68000">
                      <a:schemeClr val="tx1"/>
                    </a:gs>
                  </a:gsLst>
                  <a:lin ang="5400000" scaled="0"/>
                </a:gradFill>
                <a:latin typeface="+mn-lt"/>
                <a:ea typeface="+mj-ea"/>
                <a:cs typeface="+mj-cs"/>
              </a:rPr>
              <a:t>Type is what articulates the message. Text doesn’t need to be bulleted. Text size can reinforce and impact.</a:t>
            </a:r>
            <a:br>
              <a:rPr lang="en-US" sz="2400" dirty="0">
                <a:gradFill>
                  <a:gsLst>
                    <a:gs pos="99115">
                      <a:schemeClr val="tx1"/>
                    </a:gs>
                    <a:gs pos="68000">
                      <a:schemeClr val="tx1"/>
                    </a:gs>
                  </a:gsLst>
                  <a:lin ang="5400000" scaled="0"/>
                </a:gradFill>
                <a:latin typeface="+mn-lt"/>
                <a:ea typeface="+mj-ea"/>
                <a:cs typeface="+mj-cs"/>
              </a:rPr>
            </a:br>
            <a:endParaRPr lang="en-US" sz="2400" dirty="0">
              <a:gradFill>
                <a:gsLst>
                  <a:gs pos="99115">
                    <a:schemeClr val="tx1"/>
                  </a:gs>
                  <a:gs pos="68000">
                    <a:schemeClr val="tx1"/>
                  </a:gs>
                </a:gsLst>
                <a:lin ang="5400000" scaled="0"/>
              </a:gradFill>
              <a:latin typeface="+mn-lt"/>
              <a:ea typeface="+mj-ea"/>
              <a:cs typeface="+mj-cs"/>
            </a:endParaRPr>
          </a:p>
        </p:txBody>
      </p:sp>
    </p:spTree>
    <p:extLst>
      <p:ext uri="{BB962C8B-B14F-4D97-AF65-F5344CB8AC3E}">
        <p14:creationId xmlns:p14="http://schemas.microsoft.com/office/powerpoint/2010/main" val="413807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Table</a:t>
            </a:r>
          </a:p>
        </p:txBody>
      </p:sp>
      <p:graphicFrame>
        <p:nvGraphicFramePr>
          <p:cNvPr id="6" name="Table 5"/>
          <p:cNvGraphicFramePr>
            <a:graphicFrameLocks noGrp="1"/>
          </p:cNvGraphicFramePr>
          <p:nvPr>
            <p:extLst>
              <p:ext uri="{D42A27DB-BD31-4B8C-83A1-F6EECF244321}">
                <p14:modId xmlns:p14="http://schemas.microsoft.com/office/powerpoint/2010/main" val="2313834761"/>
              </p:ext>
            </p:extLst>
          </p:nvPr>
        </p:nvGraphicFramePr>
        <p:xfrm>
          <a:off x="3932239" y="1211263"/>
          <a:ext cx="8231724" cy="5484808"/>
        </p:xfrm>
        <a:graphic>
          <a:graphicData uri="http://schemas.openxmlformats.org/drawingml/2006/table">
            <a:tbl>
              <a:tblPr firstRow="1" bandRow="1">
                <a:tableStyleId>{793D81CF-94F2-401A-BA57-92F5A7B2D0C5}</a:tableStyleId>
              </a:tblPr>
              <a:tblGrid>
                <a:gridCol w="1646344">
                  <a:extLst>
                    <a:ext uri="{9D8B030D-6E8A-4147-A177-3AD203B41FA5}">
                      <a16:colId xmlns:a16="http://schemas.microsoft.com/office/drawing/2014/main" val="20000"/>
                    </a:ext>
                  </a:extLst>
                </a:gridCol>
                <a:gridCol w="1642018">
                  <a:extLst>
                    <a:ext uri="{9D8B030D-6E8A-4147-A177-3AD203B41FA5}">
                      <a16:colId xmlns:a16="http://schemas.microsoft.com/office/drawing/2014/main" val="20001"/>
                    </a:ext>
                  </a:extLst>
                </a:gridCol>
                <a:gridCol w="1650674">
                  <a:extLst>
                    <a:ext uri="{9D8B030D-6E8A-4147-A177-3AD203B41FA5}">
                      <a16:colId xmlns:a16="http://schemas.microsoft.com/office/drawing/2014/main" val="20002"/>
                    </a:ext>
                  </a:extLst>
                </a:gridCol>
                <a:gridCol w="1660197">
                  <a:extLst>
                    <a:ext uri="{9D8B030D-6E8A-4147-A177-3AD203B41FA5}">
                      <a16:colId xmlns:a16="http://schemas.microsoft.com/office/drawing/2014/main" val="20003"/>
                    </a:ext>
                  </a:extLst>
                </a:gridCol>
                <a:gridCol w="1632491">
                  <a:extLst>
                    <a:ext uri="{9D8B030D-6E8A-4147-A177-3AD203B41FA5}">
                      <a16:colId xmlns:a16="http://schemas.microsoft.com/office/drawing/2014/main" val="20004"/>
                    </a:ext>
                  </a:extLst>
                </a:gridCol>
              </a:tblGrid>
              <a:tr h="927344">
                <a:tc>
                  <a:txBody>
                    <a:bodyPr/>
                    <a:lstStyle/>
                    <a:p>
                      <a:r>
                        <a:rPr lang="en-US" sz="1600" dirty="0">
                          <a:gradFill>
                            <a:gsLst>
                              <a:gs pos="5310">
                                <a:srgbClr val="FFFFFF"/>
                              </a:gs>
                              <a:gs pos="21239">
                                <a:srgbClr val="FFFFFF"/>
                              </a:gs>
                            </a:gsLst>
                            <a:lin ang="5400000" scaled="0"/>
                          </a:gradFill>
                          <a:latin typeface="+mn-lt"/>
                        </a:rPr>
                        <a:t>Column 1</a:t>
                      </a:r>
                      <a:endParaRPr lang="en-US" sz="1600" b="0" dirty="0">
                        <a:gradFill>
                          <a:gsLst>
                            <a:gs pos="5310">
                              <a:srgbClr val="FFFFFF"/>
                            </a:gs>
                            <a:gs pos="21239">
                              <a:srgbClr val="FFFFFF"/>
                            </a:gs>
                          </a:gsLst>
                          <a:lin ang="5400000" scaled="0"/>
                        </a:gradFill>
                        <a:latin typeface="+mn-lt"/>
                      </a:endParaRPr>
                    </a:p>
                  </a:txBody>
                  <a:tcPr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2</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3</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4</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5</a:t>
                      </a:r>
                      <a:endParaRPr lang="en-US" sz="1600" b="0" dirty="0">
                        <a:gradFill>
                          <a:gsLst>
                            <a:gs pos="5310">
                              <a:srgbClr val="FFFFFF"/>
                            </a:gs>
                            <a:gs pos="21239">
                              <a:srgbClr val="FFFFFF"/>
                            </a:gs>
                          </a:gsLst>
                          <a:lin ang="5400000" scaled="0"/>
                        </a:gradFill>
                        <a:latin typeface="+mn-lt"/>
                      </a:endParaRPr>
                    </a:p>
                  </a:txBody>
                  <a:tcPr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2"/>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4"/>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5"/>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6"/>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7"/>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10008"/>
                  </a:ext>
                </a:extLst>
              </a:tr>
            </a:tbl>
          </a:graphicData>
        </a:graphic>
      </p:graphicFrame>
      <p:sp>
        <p:nvSpPr>
          <p:cNvPr id="7"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7611">
                      <a:schemeClr val="tx1"/>
                    </a:gs>
                    <a:gs pos="58000">
                      <a:schemeClr val="tx1"/>
                    </a:gs>
                  </a:gsLst>
                  <a:lin ang="5400000" scaled="0"/>
                </a:gradFill>
                <a:latin typeface="+mn-lt"/>
                <a:ea typeface="+mj-ea"/>
                <a:cs typeface="+mj-cs"/>
              </a:rPr>
              <a:t>This is a content box, always </a:t>
            </a:r>
            <a:br>
              <a:rPr lang="en-US" sz="2400" dirty="0">
                <a:gradFill>
                  <a:gsLst>
                    <a:gs pos="87611">
                      <a:schemeClr val="tx1"/>
                    </a:gs>
                    <a:gs pos="58000">
                      <a:schemeClr val="tx1"/>
                    </a:gs>
                  </a:gsLst>
                  <a:lin ang="5400000" scaled="0"/>
                </a:gradFill>
                <a:latin typeface="+mn-lt"/>
                <a:ea typeface="+mj-ea"/>
                <a:cs typeface="+mj-cs"/>
              </a:rPr>
            </a:br>
            <a:r>
              <a:rPr lang="en-US" sz="2400" dirty="0">
                <a:gradFill>
                  <a:gsLst>
                    <a:gs pos="87611">
                      <a:schemeClr val="tx1"/>
                    </a:gs>
                    <a:gs pos="58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407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a:t>Diagram with text</a:t>
            </a:r>
          </a:p>
        </p:txBody>
      </p:sp>
      <p:grpSp>
        <p:nvGrpSpPr>
          <p:cNvPr id="4" name="Group 3"/>
          <p:cNvGrpSpPr/>
          <p:nvPr/>
        </p:nvGrpSpPr>
        <p:grpSpPr>
          <a:xfrm>
            <a:off x="4023700" y="2217116"/>
            <a:ext cx="8046633" cy="4232556"/>
            <a:chOff x="914161" y="1414120"/>
            <a:chExt cx="10481380" cy="3271088"/>
          </a:xfrm>
          <a:effectLst/>
        </p:grpSpPr>
        <p:sp>
          <p:nvSpPr>
            <p:cNvPr id="5" name="Rectangle 4"/>
            <p:cNvSpPr/>
            <p:nvPr/>
          </p:nvSpPr>
          <p:spPr>
            <a:xfrm>
              <a:off x="914164" y="2951289"/>
              <a:ext cx="10462073" cy="1733919"/>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r>
                <a:rPr lang="en-US" sz="1100" dirty="0">
                  <a:gradFill>
                    <a:gsLst>
                      <a:gs pos="0">
                        <a:schemeClr val="tx1"/>
                      </a:gs>
                      <a:gs pos="100000">
                        <a:schemeClr val="tx1"/>
                      </a:gs>
                    </a:gsLst>
                    <a:lin ang="5400000" scaled="0"/>
                  </a:gradFill>
                </a:rPr>
                <a:t>Media Foundation</a:t>
              </a:r>
            </a:p>
          </p:txBody>
        </p:sp>
        <p:sp>
          <p:nvSpPr>
            <p:cNvPr id="6" name="Rectangle 5"/>
            <p:cNvSpPr/>
            <p:nvPr/>
          </p:nvSpPr>
          <p:spPr>
            <a:xfrm>
              <a:off x="914161" y="2421793"/>
              <a:ext cx="243776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Playback/Preview</a:t>
              </a:r>
            </a:p>
            <a:p>
              <a:r>
                <a:rPr lang="en-US" sz="1100" dirty="0">
                  <a:gradFill>
                    <a:gsLst>
                      <a:gs pos="0">
                        <a:srgbClr val="FFFFFF"/>
                      </a:gs>
                      <a:gs pos="100000">
                        <a:srgbClr val="FFFFFF"/>
                      </a:gs>
                    </a:gsLst>
                    <a:lin ang="5400000" scaled="0"/>
                  </a:gradFill>
                </a:rPr>
                <a:t>(Media Engine)</a:t>
              </a:r>
            </a:p>
          </p:txBody>
        </p:sp>
        <p:sp>
          <p:nvSpPr>
            <p:cNvPr id="7" name="Rectangle 6"/>
            <p:cNvSpPr/>
            <p:nvPr/>
          </p:nvSpPr>
          <p:spPr>
            <a:xfrm>
              <a:off x="914164" y="1414120"/>
              <a:ext cx="10462073" cy="432790"/>
            </a:xfrm>
            <a:prstGeom prst="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1100" dirty="0">
                  <a:gradFill>
                    <a:gsLst>
                      <a:gs pos="43363">
                        <a:srgbClr val="505050"/>
                      </a:gs>
                      <a:gs pos="71000">
                        <a:srgbClr val="505050"/>
                      </a:gs>
                    </a:gsLst>
                    <a:lin ang="5400000" scaled="0"/>
                  </a:gradFill>
                </a:rPr>
                <a:t>Windows Style App</a:t>
              </a:r>
            </a:p>
          </p:txBody>
        </p:sp>
        <p:sp>
          <p:nvSpPr>
            <p:cNvPr id="8" name="Rectangle 7"/>
            <p:cNvSpPr/>
            <p:nvPr/>
          </p:nvSpPr>
          <p:spPr>
            <a:xfrm>
              <a:off x="3453499" y="2421793"/>
              <a:ext cx="256354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Capture</a:t>
              </a:r>
            </a:p>
            <a:p>
              <a:r>
                <a:rPr lang="en-US" sz="1100" dirty="0">
                  <a:gradFill>
                    <a:gsLst>
                      <a:gs pos="0">
                        <a:srgbClr val="FFFFFF"/>
                      </a:gs>
                      <a:gs pos="100000">
                        <a:srgbClr val="FFFFFF"/>
                      </a:gs>
                    </a:gsLst>
                    <a:lin ang="5400000" scaled="0"/>
                  </a:gradFill>
                </a:rPr>
                <a:t>(Capture Engine)</a:t>
              </a:r>
            </a:p>
          </p:txBody>
        </p:sp>
        <p:sp>
          <p:nvSpPr>
            <p:cNvPr id="9" name="Rectangle 8"/>
            <p:cNvSpPr/>
            <p:nvPr/>
          </p:nvSpPr>
          <p:spPr>
            <a:xfrm>
              <a:off x="8612710" y="2421793"/>
              <a:ext cx="2763528"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Streaming</a:t>
              </a:r>
            </a:p>
            <a:p>
              <a:r>
                <a:rPr lang="en-US" sz="1100" dirty="0">
                  <a:gradFill>
                    <a:gsLst>
                      <a:gs pos="0">
                        <a:srgbClr val="FFFFFF"/>
                      </a:gs>
                      <a:gs pos="100000">
                        <a:srgbClr val="FFFFFF"/>
                      </a:gs>
                    </a:gsLst>
                    <a:lin ang="5400000" scaled="0"/>
                  </a:gradFill>
                </a:rPr>
                <a:t>(Sharing Engine)</a:t>
              </a:r>
            </a:p>
          </p:txBody>
        </p:sp>
        <p:sp>
          <p:nvSpPr>
            <p:cNvPr id="10" name="Rectangle 9"/>
            <p:cNvSpPr/>
            <p:nvPr/>
          </p:nvSpPr>
          <p:spPr>
            <a:xfrm>
              <a:off x="6097098" y="2421793"/>
              <a:ext cx="2435555" cy="474422"/>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Transcode</a:t>
              </a:r>
            </a:p>
            <a:p>
              <a:endParaRPr lang="en-US" sz="1100" dirty="0">
                <a:gradFill>
                  <a:gsLst>
                    <a:gs pos="0">
                      <a:srgbClr val="FFFFFF"/>
                    </a:gs>
                    <a:gs pos="100000">
                      <a:srgbClr val="FFFFFF"/>
                    </a:gs>
                  </a:gsLst>
                  <a:lin ang="5400000" scaled="0"/>
                </a:gradFill>
              </a:endParaRPr>
            </a:p>
          </p:txBody>
        </p:sp>
        <p:sp>
          <p:nvSpPr>
            <p:cNvPr id="11" name="Rectangle 10"/>
            <p:cNvSpPr/>
            <p:nvPr/>
          </p:nvSpPr>
          <p:spPr>
            <a:xfrm>
              <a:off x="1828323" y="3085006"/>
              <a:ext cx="1523603"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Audio/Video</a:t>
              </a:r>
            </a:p>
            <a:p>
              <a:r>
                <a:rPr lang="en-US" sz="1050" dirty="0">
                  <a:gradFill>
                    <a:gsLst>
                      <a:gs pos="78761">
                        <a:srgbClr val="FFFFFF"/>
                      </a:gs>
                      <a:gs pos="35000">
                        <a:srgbClr val="FFFFFF"/>
                      </a:gs>
                    </a:gsLst>
                    <a:lin ang="5400000" scaled="0"/>
                  </a:gradFill>
                </a:rPr>
                <a:t>Source</a:t>
              </a:r>
            </a:p>
          </p:txBody>
        </p:sp>
        <p:sp>
          <p:nvSpPr>
            <p:cNvPr id="12" name="Rectangle 11"/>
            <p:cNvSpPr/>
            <p:nvPr/>
          </p:nvSpPr>
          <p:spPr>
            <a:xfrm>
              <a:off x="3453499" y="3085006"/>
              <a:ext cx="132045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Decoder</a:t>
              </a:r>
            </a:p>
          </p:txBody>
        </p:sp>
        <p:sp>
          <p:nvSpPr>
            <p:cNvPr id="13" name="Rectangle 12"/>
            <p:cNvSpPr/>
            <p:nvPr/>
          </p:nvSpPr>
          <p:spPr>
            <a:xfrm>
              <a:off x="4860953"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Effect 1</a:t>
              </a:r>
            </a:p>
          </p:txBody>
        </p:sp>
        <p:sp>
          <p:nvSpPr>
            <p:cNvPr id="14" name="Rectangle 13"/>
            <p:cNvSpPr/>
            <p:nvPr/>
          </p:nvSpPr>
          <p:spPr>
            <a:xfrm>
              <a:off x="7313295" y="3085006"/>
              <a:ext cx="1219358"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Encoder</a:t>
              </a:r>
            </a:p>
          </p:txBody>
        </p:sp>
        <p:sp>
          <p:nvSpPr>
            <p:cNvPr id="15" name="Rectangle 14"/>
            <p:cNvSpPr/>
            <p:nvPr/>
          </p:nvSpPr>
          <p:spPr>
            <a:xfrm>
              <a:off x="6079835"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Effect N</a:t>
              </a:r>
            </a:p>
          </p:txBody>
        </p:sp>
        <p:sp>
          <p:nvSpPr>
            <p:cNvPr id="16" name="Rectangle 15"/>
            <p:cNvSpPr/>
            <p:nvPr/>
          </p:nvSpPr>
          <p:spPr>
            <a:xfrm>
              <a:off x="8612710" y="3085006"/>
              <a:ext cx="1490772"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Audio/Video</a:t>
              </a:r>
            </a:p>
            <a:p>
              <a:r>
                <a:rPr lang="en-US" sz="1050" dirty="0">
                  <a:gradFill>
                    <a:gsLst>
                      <a:gs pos="78761">
                        <a:srgbClr val="FFFFFF"/>
                      </a:gs>
                      <a:gs pos="35000">
                        <a:srgbClr val="FFFFFF"/>
                      </a:gs>
                    </a:gsLst>
                    <a:lin ang="5400000" scaled="0"/>
                  </a:gradFill>
                </a:rPr>
                <a:t>Sink</a:t>
              </a:r>
            </a:p>
          </p:txBody>
        </p:sp>
        <p:sp>
          <p:nvSpPr>
            <p:cNvPr id="17" name="Rectangle 16"/>
            <p:cNvSpPr/>
            <p:nvPr/>
          </p:nvSpPr>
          <p:spPr>
            <a:xfrm>
              <a:off x="3453499" y="3586174"/>
              <a:ext cx="132045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Decoder</a:t>
              </a:r>
            </a:p>
          </p:txBody>
        </p:sp>
        <p:sp>
          <p:nvSpPr>
            <p:cNvPr id="18" name="Rectangle 17"/>
            <p:cNvSpPr/>
            <p:nvPr/>
          </p:nvSpPr>
          <p:spPr>
            <a:xfrm>
              <a:off x="4860953"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Effect 1</a:t>
              </a:r>
            </a:p>
          </p:txBody>
        </p:sp>
        <p:sp>
          <p:nvSpPr>
            <p:cNvPr id="19" name="Rectangle 18"/>
            <p:cNvSpPr/>
            <p:nvPr/>
          </p:nvSpPr>
          <p:spPr>
            <a:xfrm>
              <a:off x="7313295" y="3586174"/>
              <a:ext cx="1219358"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Encoder</a:t>
              </a:r>
            </a:p>
          </p:txBody>
        </p:sp>
        <p:sp>
          <p:nvSpPr>
            <p:cNvPr id="20" name="Rectangle 19"/>
            <p:cNvSpPr/>
            <p:nvPr/>
          </p:nvSpPr>
          <p:spPr>
            <a:xfrm>
              <a:off x="6079835"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Effect N</a:t>
              </a:r>
            </a:p>
          </p:txBody>
        </p:sp>
        <p:sp>
          <p:nvSpPr>
            <p:cNvPr id="21" name="Rectangle 20"/>
            <p:cNvSpPr/>
            <p:nvPr/>
          </p:nvSpPr>
          <p:spPr>
            <a:xfrm>
              <a:off x="914161" y="1907826"/>
              <a:ext cx="2437765"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&lt;audio src=“…”&gt;</a:t>
              </a:r>
            </a:p>
            <a:p>
              <a:r>
                <a:rPr lang="en-US" sz="1100" dirty="0">
                  <a:gradFill>
                    <a:gsLst>
                      <a:gs pos="0">
                        <a:srgbClr val="FFFFFF"/>
                      </a:gs>
                      <a:gs pos="100000">
                        <a:srgbClr val="FFFFFF"/>
                      </a:gs>
                    </a:gsLst>
                    <a:lin ang="5400000" scaled="0"/>
                  </a:gradFill>
                </a:rPr>
                <a:t>&lt;video src=“…”&gt;</a:t>
              </a:r>
            </a:p>
          </p:txBody>
        </p:sp>
        <p:sp>
          <p:nvSpPr>
            <p:cNvPr id="22" name="Rectangle 21"/>
            <p:cNvSpPr/>
            <p:nvPr/>
          </p:nvSpPr>
          <p:spPr>
            <a:xfrm>
              <a:off x="3453499" y="1907826"/>
              <a:ext cx="7942042"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100" dirty="0">
                  <a:gradFill>
                    <a:gsLst>
                      <a:gs pos="0">
                        <a:srgbClr val="FFFFFF"/>
                      </a:gs>
                      <a:gs pos="100000">
                        <a:srgbClr val="FFFFFF"/>
                      </a:gs>
                    </a:gsLst>
                    <a:lin ang="5400000" scaled="0"/>
                  </a:gradFill>
                </a:rPr>
                <a:t>Windows Runtime (WinRT)</a:t>
              </a:r>
            </a:p>
          </p:txBody>
        </p:sp>
      </p:grpSp>
      <p:sp>
        <p:nvSpPr>
          <p:cNvPr id="2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3186">
                      <a:schemeClr val="tx1"/>
                    </a:gs>
                    <a:gs pos="54000">
                      <a:schemeClr val="tx1"/>
                    </a:gs>
                  </a:gsLst>
                  <a:lin ang="5400000" scaled="0"/>
                </a:gradFill>
                <a:latin typeface="+mn-lt"/>
                <a:ea typeface="+mj-ea"/>
                <a:cs typeface="+mj-cs"/>
              </a:rPr>
              <a:t>This is a content box, always </a:t>
            </a:r>
            <a:br>
              <a:rPr lang="en-US" sz="2400" dirty="0">
                <a:gradFill>
                  <a:gsLst>
                    <a:gs pos="83186">
                      <a:schemeClr val="tx1"/>
                    </a:gs>
                    <a:gs pos="54000">
                      <a:schemeClr val="tx1"/>
                    </a:gs>
                  </a:gsLst>
                  <a:lin ang="5400000" scaled="0"/>
                </a:gradFill>
                <a:latin typeface="+mn-lt"/>
                <a:ea typeface="+mj-ea"/>
                <a:cs typeface="+mj-cs"/>
              </a:rPr>
            </a:br>
            <a:r>
              <a:rPr lang="en-US" sz="2400" dirty="0">
                <a:gradFill>
                  <a:gsLst>
                    <a:gs pos="83186">
                      <a:schemeClr val="tx1"/>
                    </a:gs>
                    <a:gs pos="54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239126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Diagram without text </a:t>
            </a:r>
          </a:p>
        </p:txBody>
      </p:sp>
      <p:grpSp>
        <p:nvGrpSpPr>
          <p:cNvPr id="25" name="Group 24"/>
          <p:cNvGrpSpPr/>
          <p:nvPr/>
        </p:nvGrpSpPr>
        <p:grpSpPr>
          <a:xfrm>
            <a:off x="274637" y="1668482"/>
            <a:ext cx="11887202" cy="4918047"/>
            <a:chOff x="914161" y="1414120"/>
            <a:chExt cx="10481380" cy="3271088"/>
          </a:xfrm>
          <a:effectLst/>
        </p:grpSpPr>
        <p:sp>
          <p:nvSpPr>
            <p:cNvPr id="26" name="Rectangle 25"/>
            <p:cNvSpPr/>
            <p:nvPr/>
          </p:nvSpPr>
          <p:spPr>
            <a:xfrm>
              <a:off x="914164" y="2951289"/>
              <a:ext cx="10462073" cy="1733919"/>
            </a:xfrm>
            <a:prstGeom prst="rect">
              <a:avLst/>
            </a:prstGeom>
            <a:noFill/>
            <a:ln w="25400" cap="flat" cmpd="sng" algn="ctr">
              <a:solidFill>
                <a:schemeClr val="accent1"/>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Media Foundation</a:t>
              </a:r>
            </a:p>
          </p:txBody>
        </p:sp>
        <p:sp>
          <p:nvSpPr>
            <p:cNvPr id="27" name="Rectangle 26"/>
            <p:cNvSpPr/>
            <p:nvPr/>
          </p:nvSpPr>
          <p:spPr>
            <a:xfrm>
              <a:off x="914161" y="2421793"/>
              <a:ext cx="243776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Playback/Preview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(Media Engine)</a:t>
              </a:r>
            </a:p>
          </p:txBody>
        </p:sp>
        <p:sp>
          <p:nvSpPr>
            <p:cNvPr id="28" name="Rectangle 27"/>
            <p:cNvSpPr/>
            <p:nvPr/>
          </p:nvSpPr>
          <p:spPr>
            <a:xfrm>
              <a:off x="914161" y="1414120"/>
              <a:ext cx="10481380" cy="432790"/>
            </a:xfrm>
            <a:prstGeom prst="rect">
              <a:avLst/>
            </a:prstGeom>
            <a:solidFill>
              <a:schemeClr val="accent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New Windows 8 app</a:t>
              </a:r>
            </a:p>
          </p:txBody>
        </p:sp>
        <p:sp>
          <p:nvSpPr>
            <p:cNvPr id="29" name="Rectangle 28"/>
            <p:cNvSpPr/>
            <p:nvPr/>
          </p:nvSpPr>
          <p:spPr>
            <a:xfrm>
              <a:off x="3453499" y="2421793"/>
              <a:ext cx="256354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Capture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(Capture Engine)</a:t>
              </a:r>
            </a:p>
          </p:txBody>
        </p:sp>
        <p:sp>
          <p:nvSpPr>
            <p:cNvPr id="30" name="Rectangle 29"/>
            <p:cNvSpPr/>
            <p:nvPr/>
          </p:nvSpPr>
          <p:spPr>
            <a:xfrm>
              <a:off x="8632012" y="2421793"/>
              <a:ext cx="2763529"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Streaming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(Sharing Engine)</a:t>
              </a:r>
            </a:p>
          </p:txBody>
        </p:sp>
        <p:sp>
          <p:nvSpPr>
            <p:cNvPr id="31" name="Rectangle 30"/>
            <p:cNvSpPr/>
            <p:nvPr/>
          </p:nvSpPr>
          <p:spPr>
            <a:xfrm>
              <a:off x="6097098" y="2421793"/>
              <a:ext cx="2435555" cy="474422"/>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Transcode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endParaRPr>
            </a:p>
          </p:txBody>
        </p:sp>
        <p:sp>
          <p:nvSpPr>
            <p:cNvPr id="32" name="Rectangle 31"/>
            <p:cNvSpPr/>
            <p:nvPr/>
          </p:nvSpPr>
          <p:spPr>
            <a:xfrm>
              <a:off x="1828323" y="3085006"/>
              <a:ext cx="1523603"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Source</a:t>
              </a:r>
            </a:p>
          </p:txBody>
        </p:sp>
        <p:sp>
          <p:nvSpPr>
            <p:cNvPr id="33" name="Rectangle 32"/>
            <p:cNvSpPr/>
            <p:nvPr/>
          </p:nvSpPr>
          <p:spPr>
            <a:xfrm>
              <a:off x="3453499" y="3085006"/>
              <a:ext cx="132045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4" name="Rectangle 33"/>
            <p:cNvSpPr/>
            <p:nvPr/>
          </p:nvSpPr>
          <p:spPr>
            <a:xfrm>
              <a:off x="4860953"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35" name="Rectangle 34"/>
            <p:cNvSpPr/>
            <p:nvPr/>
          </p:nvSpPr>
          <p:spPr>
            <a:xfrm>
              <a:off x="7313295" y="3085006"/>
              <a:ext cx="1219358"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36" name="Rectangle 35"/>
            <p:cNvSpPr/>
            <p:nvPr/>
          </p:nvSpPr>
          <p:spPr>
            <a:xfrm>
              <a:off x="6079835"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37" name="Rectangle 36"/>
            <p:cNvSpPr/>
            <p:nvPr/>
          </p:nvSpPr>
          <p:spPr>
            <a:xfrm>
              <a:off x="8612710" y="3085006"/>
              <a:ext cx="1490772"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Sink</a:t>
              </a:r>
            </a:p>
          </p:txBody>
        </p:sp>
        <p:sp>
          <p:nvSpPr>
            <p:cNvPr id="38" name="Rectangle 37"/>
            <p:cNvSpPr/>
            <p:nvPr/>
          </p:nvSpPr>
          <p:spPr>
            <a:xfrm>
              <a:off x="3453499" y="3586174"/>
              <a:ext cx="132045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9" name="Rectangle 38"/>
            <p:cNvSpPr/>
            <p:nvPr/>
          </p:nvSpPr>
          <p:spPr>
            <a:xfrm>
              <a:off x="4860953"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40" name="Rectangle 39"/>
            <p:cNvSpPr/>
            <p:nvPr/>
          </p:nvSpPr>
          <p:spPr>
            <a:xfrm>
              <a:off x="7313295" y="3586174"/>
              <a:ext cx="1219358"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41" name="Rectangle 40"/>
            <p:cNvSpPr/>
            <p:nvPr/>
          </p:nvSpPr>
          <p:spPr>
            <a:xfrm>
              <a:off x="6079835"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42" name="Rectangle 41"/>
            <p:cNvSpPr/>
            <p:nvPr/>
          </p:nvSpPr>
          <p:spPr>
            <a:xfrm>
              <a:off x="914161" y="1907826"/>
              <a:ext cx="2437765"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&lt;audio src=“…”&gt;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&lt;video src=“…”&gt;</a:t>
              </a:r>
            </a:p>
          </p:txBody>
        </p:sp>
        <p:sp>
          <p:nvSpPr>
            <p:cNvPr id="43" name="Rectangle 42"/>
            <p:cNvSpPr/>
            <p:nvPr/>
          </p:nvSpPr>
          <p:spPr>
            <a:xfrm>
              <a:off x="3453499" y="1907826"/>
              <a:ext cx="7942042"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Windows Runtime (WinRT)</a:t>
              </a:r>
            </a:p>
          </p:txBody>
        </p:sp>
      </p:grpSp>
    </p:spTree>
    <p:extLst>
      <p:ext uri="{BB962C8B-B14F-4D97-AF65-F5344CB8AC3E}">
        <p14:creationId xmlns:p14="http://schemas.microsoft.com/office/powerpoint/2010/main" val="7123427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429199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9" name="Picture Placeholder 8"/>
          <p:cNvSpPr>
            <a:spLocks noGrp="1"/>
          </p:cNvSpPr>
          <p:nvPr>
            <p:ph type="pic" sz="quarter" idx="10"/>
          </p:nvPr>
        </p:nvSpPr>
        <p:spPr/>
      </p:sp>
    </p:spTree>
    <p:extLst>
      <p:ext uri="{BB962C8B-B14F-4D97-AF65-F5344CB8AC3E}">
        <p14:creationId xmlns:p14="http://schemas.microsoft.com/office/powerpoint/2010/main" val="37168807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br>
              <a:rPr lang="en-US" dirty="0"/>
            </a:br>
            <a:r>
              <a:rPr lang="en-US" dirty="0"/>
              <a:t>Windows 10 IoT Core</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3337" y="3850951"/>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a:t>Microsoft brand guidelines</a:t>
            </a:r>
            <a:endParaRPr lang="en-US" dirty="0"/>
          </a:p>
        </p:txBody>
      </p:sp>
      <p:sp>
        <p:nvSpPr>
          <p:cNvPr id="13" name="TextBox 12"/>
          <p:cNvSpPr txBox="1"/>
          <p:nvPr/>
        </p:nvSpPr>
        <p:spPr>
          <a:xfrm>
            <a:off x="274640" y="1606071"/>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1255">
                      <a:schemeClr val="tx1"/>
                    </a:gs>
                    <a:gs pos="11000">
                      <a:schemeClr val="tx1"/>
                    </a:gs>
                  </a:gsLst>
                  <a:lin ang="5400000" scaled="0"/>
                </a:gradFill>
              </a:rPr>
              <a:t>Looking for more slide resources?</a:t>
            </a:r>
          </a:p>
          <a:p>
            <a:pPr>
              <a:spcAft>
                <a:spcPts val="600"/>
              </a:spcAft>
            </a:pPr>
            <a:r>
              <a:rPr lang="en-US" sz="2200" b="1" dirty="0">
                <a:gradFill>
                  <a:gsLst>
                    <a:gs pos="1255">
                      <a:schemeClr val="tx1"/>
                    </a:gs>
                    <a:gs pos="11000">
                      <a:schemeClr val="tx1"/>
                    </a:gs>
                  </a:gsLst>
                  <a:lin ang="5400000" scaled="0"/>
                </a:gradFill>
              </a:rPr>
              <a:t>Brand guidelines </a:t>
            </a:r>
            <a:r>
              <a:rPr lang="en-US" sz="2200" dirty="0">
                <a:gradFill>
                  <a:gsLst>
                    <a:gs pos="1255">
                      <a:schemeClr val="tx1"/>
                    </a:gs>
                    <a:gs pos="11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1255">
                      <a:schemeClr val="tx1"/>
                    </a:gs>
                    <a:gs pos="11000">
                      <a:schemeClr val="tx1"/>
                    </a:gs>
                  </a:gsLst>
                  <a:lin ang="5400000" scaled="0"/>
                </a:gradFill>
              </a:rPr>
              <a:t>A few of the slides are shown </a:t>
            </a:r>
            <a:br>
              <a:rPr lang="en-US" sz="2200" dirty="0">
                <a:gradFill>
                  <a:gsLst>
                    <a:gs pos="1255">
                      <a:schemeClr val="tx1"/>
                    </a:gs>
                    <a:gs pos="11000">
                      <a:schemeClr val="tx1"/>
                    </a:gs>
                  </a:gsLst>
                  <a:lin ang="5400000" scaled="0"/>
                </a:gradFill>
              </a:rPr>
            </a:br>
            <a:r>
              <a:rPr lang="en-US" sz="2200" dirty="0">
                <a:gradFill>
                  <a:gsLst>
                    <a:gs pos="1255">
                      <a:schemeClr val="tx1"/>
                    </a:gs>
                    <a:gs pos="11000">
                      <a:schemeClr val="tx1"/>
                    </a:gs>
                  </a:gsLst>
                  <a:lin ang="5400000" scaled="0"/>
                </a:gradFill>
              </a:rPr>
              <a:t>at right.</a:t>
            </a:r>
          </a:p>
        </p:txBody>
      </p:sp>
      <p:sp>
        <p:nvSpPr>
          <p:cNvPr id="28" name="TextBox 27"/>
          <p:cNvSpPr txBox="1"/>
          <p:nvPr/>
        </p:nvSpPr>
        <p:spPr>
          <a:xfrm>
            <a:off x="274639" y="4824164"/>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16736">
                      <a:schemeClr val="tx1"/>
                    </a:gs>
                    <a:gs pos="24000">
                      <a:schemeClr val="tx1"/>
                    </a:gs>
                  </a:gsLst>
                  <a:lin ang="5400000" scaled="0"/>
                </a:gradFill>
              </a:rPr>
              <a:t>Download from:  </a:t>
            </a:r>
            <a:r>
              <a:rPr lang="en-US" sz="1600" dirty="0">
                <a:solidFill>
                  <a:srgbClr val="505050"/>
                </a:solidFill>
                <a:hlinkClick r:id="rId4"/>
              </a:rPr>
              <a:t>https://microsoft.sharepoint.com/teams/BrandCentral/Pages/Presentations.aspx</a:t>
            </a:r>
            <a:endParaRPr lang="en-US" sz="16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3337" y="1851360"/>
            <a:ext cx="3435939" cy="1931072"/>
          </a:xfrm>
          <a:prstGeom prst="rect">
            <a:avLst/>
          </a:prstGeom>
          <a:ln>
            <a:solidFill>
              <a:schemeClr val="tx1">
                <a:alpha val="50000"/>
              </a:schemeClr>
            </a:solidFill>
          </a:ln>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9706" y="1851360"/>
            <a:ext cx="3435939" cy="1931072"/>
          </a:xfrm>
          <a:prstGeom prst="rect">
            <a:avLst/>
          </a:prstGeom>
          <a:ln>
            <a:solidFill>
              <a:schemeClr val="tx1">
                <a:alpha val="50000"/>
              </a:schemeClr>
            </a:solidFill>
          </a:ln>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09706" y="3852192"/>
            <a:ext cx="3435939" cy="1931071"/>
          </a:xfrm>
          <a:prstGeom prst="rect">
            <a:avLst/>
          </a:prstGeom>
          <a:ln>
            <a:solidFill>
              <a:schemeClr val="tx1">
                <a:alpha val="50000"/>
              </a:schemeClr>
            </a:solidFill>
          </a:ln>
        </p:spPr>
      </p:pic>
    </p:spTree>
    <p:extLst>
      <p:ext uri="{BB962C8B-B14F-4D97-AF65-F5344CB8AC3E}">
        <p14:creationId xmlns:p14="http://schemas.microsoft.com/office/powerpoint/2010/main" val="359340011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69070997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213277387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lgn="l"/>
            <a:r>
              <a:rPr lang="en-US" sz="3200" spc="-120" dirty="0">
                <a:gradFill>
                  <a:gsLst>
                    <a:gs pos="1250">
                      <a:schemeClr val="tx1"/>
                    </a:gs>
                    <a:gs pos="100000">
                      <a:schemeClr val="tx1"/>
                    </a:gs>
                  </a:gsLst>
                  <a:lin ang="5400000" scaled="0"/>
                </a:gradFill>
              </a:rPr>
              <a:t>“If you could only sense how important you are to the lives of those you meet; how important you can be to the people you may never even dream of. There is something of yourself that you leave at every meeting with another person.”</a:t>
            </a: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1800" spc="0" dirty="0">
                <a:gradFill>
                  <a:gsLst>
                    <a:gs pos="11000">
                      <a:schemeClr val="tx1"/>
                    </a:gs>
                    <a:gs pos="79000">
                      <a:schemeClr val="tx1"/>
                    </a:gs>
                  </a:gsLst>
                  <a:lin ang="5400000" scaled="0"/>
                </a:gradFill>
                <a:latin typeface="Segoe UI"/>
              </a:rPr>
              <a:t>FRED ROGERS</a:t>
            </a:r>
          </a:p>
        </p:txBody>
      </p:sp>
    </p:spTree>
    <p:extLst>
      <p:ext uri="{BB962C8B-B14F-4D97-AF65-F5344CB8AC3E}">
        <p14:creationId xmlns:p14="http://schemas.microsoft.com/office/powerpoint/2010/main" val="106728938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0661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239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431983"/>
          </a:xfrm>
        </p:spPr>
        <p:txBody>
          <a:bodyPr/>
          <a:lstStyle/>
          <a:p>
            <a:r>
              <a:rPr lang="en-US" dirty="0"/>
              <a:t>Use this slide to list resources, white papers, </a:t>
            </a:r>
            <a:br>
              <a:rPr lang="en-US" dirty="0"/>
            </a:br>
            <a:r>
              <a:rPr lang="en-US" dirty="0"/>
              <a:t>videos and links.</a:t>
            </a:r>
          </a:p>
          <a:p>
            <a:r>
              <a:rPr lang="en-US" dirty="0"/>
              <a:t>Let attendees know their next step</a:t>
            </a:r>
            <a:br>
              <a:rPr lang="en-US" dirty="0"/>
            </a:br>
            <a:r>
              <a:rPr lang="en-US" dirty="0"/>
              <a:t>after seeing this session.</a:t>
            </a:r>
          </a:p>
          <a:p>
            <a:pPr lvl="0"/>
            <a:r>
              <a:rPr lang="en-US" dirty="0"/>
              <a:t>Re-visit Build on </a:t>
            </a:r>
            <a:r>
              <a:rPr lang="en-US" u="sng" dirty="0">
                <a:hlinkClick r:id="rId2"/>
              </a:rPr>
              <a:t>Channel 9</a:t>
            </a:r>
            <a:r>
              <a:rPr lang="en-US" dirty="0"/>
              <a:t>.</a:t>
            </a:r>
          </a:p>
          <a:p>
            <a:pPr lvl="0"/>
            <a:r>
              <a:rPr lang="en-US" dirty="0"/>
              <a:t>Continue your education at</a:t>
            </a:r>
            <a:br>
              <a:rPr lang="en-US" dirty="0"/>
            </a:br>
            <a:r>
              <a:rPr lang="en-US" u="sng" dirty="0">
                <a:hlinkClick r:id="rId3"/>
              </a:rPr>
              <a:t>Microsoft Virtual Academy</a:t>
            </a:r>
            <a:r>
              <a:rPr lang="en-US" dirty="0"/>
              <a:t> online.</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2049794446"/>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a:solidFill>
                  <a:schemeClr val="bg1">
                    <a:lumMod val="75000"/>
                    <a:lumOff val="25000"/>
                  </a:schemeClr>
                </a:solidFill>
              </a:rPr>
              <a:t>SAMPLE</a:t>
            </a:r>
          </a:p>
        </p:txBody>
      </p:sp>
      <p:sp>
        <p:nvSpPr>
          <p:cNvPr id="9" name="Rectangle 8"/>
          <p:cNvSpPr/>
          <p:nvPr/>
        </p:nvSpPr>
        <p:spPr bwMode="auto">
          <a:xfrm>
            <a:off x="9310616" y="298910"/>
            <a:ext cx="2854754" cy="329320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10619">
                      <a:schemeClr val="bg1"/>
                    </a:gs>
                    <a:gs pos="48000">
                      <a:schemeClr val="bg1"/>
                    </a:gs>
                  </a:gsLst>
                  <a:lin ang="5400000" scaled="0"/>
                </a:gradFill>
              </a:rPr>
              <a:t>Required Slide</a:t>
            </a:r>
          </a:p>
          <a:p>
            <a:pPr defTabSz="914099" fontAlgn="base">
              <a:spcBef>
                <a:spcPct val="0"/>
              </a:spcBef>
              <a:spcAft>
                <a:spcPct val="0"/>
              </a:spcAft>
            </a:pPr>
            <a:r>
              <a:rPr lang="en-US" sz="1200" dirty="0">
                <a:gradFill>
                  <a:gsLst>
                    <a:gs pos="10619">
                      <a:schemeClr val="bg1"/>
                    </a:gs>
                    <a:gs pos="48000">
                      <a:schemeClr val="bg1"/>
                    </a:gs>
                  </a:gsLst>
                  <a:lin ang="5400000" scaled="0"/>
                </a:gradFill>
              </a:rPr>
              <a:t>*delete this box when your slide is finalized</a:t>
            </a:r>
          </a:p>
          <a:p>
            <a:pPr defTabSz="914099" fontAlgn="base">
              <a:spcBef>
                <a:spcPct val="0"/>
              </a:spcBef>
              <a:spcAft>
                <a:spcPct val="0"/>
              </a:spcAft>
            </a:pPr>
            <a:endParaRPr lang="en-US" dirty="0">
              <a:gradFill>
                <a:gsLst>
                  <a:gs pos="10619">
                    <a:schemeClr val="bg1"/>
                  </a:gs>
                  <a:gs pos="48000">
                    <a:schemeClr val="bg1"/>
                  </a:gs>
                </a:gsLst>
                <a:lin ang="5400000" scaled="0"/>
              </a:gradFill>
            </a:endParaRPr>
          </a:p>
          <a:p>
            <a:r>
              <a:rPr lang="en-US" b="1" dirty="0">
                <a:gradFill>
                  <a:gsLst>
                    <a:gs pos="10619">
                      <a:schemeClr val="bg1"/>
                    </a:gs>
                    <a:gs pos="48000">
                      <a:schemeClr val="bg1"/>
                    </a:gs>
                  </a:gsLst>
                  <a:lin ang="5400000" scaled="0"/>
                </a:gradFill>
              </a:rPr>
              <a:t>Speakers: </a:t>
            </a:r>
            <a:r>
              <a:rPr lang="en-US" dirty="0">
                <a:gradFill>
                  <a:gsLst>
                    <a:gs pos="10619">
                      <a:schemeClr val="bg1"/>
                    </a:gs>
                    <a:gs pos="48000">
                      <a:schemeClr val="bg1"/>
                    </a:gs>
                  </a:gsLst>
                  <a:lin ang="5400000" scaled="0"/>
                </a:gradFill>
              </a:rPr>
              <a:t>This slide will be updated during the scrub process with a unique QR code. Attendees scan the QR code to access the </a:t>
            </a:r>
            <a:r>
              <a:rPr lang="en-US" dirty="0" err="1">
                <a:gradFill>
                  <a:gsLst>
                    <a:gs pos="10619">
                      <a:schemeClr val="bg1"/>
                    </a:gs>
                    <a:gs pos="48000">
                      <a:schemeClr val="bg1"/>
                    </a:gs>
                  </a:gsLst>
                  <a:lin ang="5400000" scaled="0"/>
                </a:gradFill>
              </a:rPr>
              <a:t>eval</a:t>
            </a:r>
            <a:r>
              <a:rPr lang="en-US" dirty="0">
                <a:gradFill>
                  <a:gsLst>
                    <a:gs pos="10619">
                      <a:schemeClr val="bg1"/>
                    </a:gs>
                    <a:gs pos="48000">
                      <a:schemeClr val="bg1"/>
                    </a:gs>
                  </a:gsLst>
                  <a:lin ang="5400000" scaled="0"/>
                </a:gradFill>
              </a:rPr>
              <a:t> for your session.</a:t>
            </a:r>
          </a:p>
        </p:txBody>
      </p:sp>
    </p:spTree>
    <p:extLst>
      <p:ext uri="{BB962C8B-B14F-4D97-AF65-F5344CB8AC3E}">
        <p14:creationId xmlns:p14="http://schemas.microsoft.com/office/powerpoint/2010/main" val="3249450159"/>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87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15" y="2626177"/>
            <a:ext cx="3286141" cy="2282663"/>
          </a:xfrm>
          <a:prstGeom prst="rect">
            <a:avLst/>
          </a:prstGeom>
        </p:spPr>
      </p:pic>
      <p:sp>
        <p:nvSpPr>
          <p:cNvPr id="13" name="TextBox 12"/>
          <p:cNvSpPr txBox="1"/>
          <p:nvPr/>
        </p:nvSpPr>
        <p:spPr>
          <a:xfrm>
            <a:off x="103165"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895142"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687121"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2479099"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3271078"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3532233" y="2760764"/>
            <a:ext cx="808171"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3532233" y="3017472"/>
            <a:ext cx="741336"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3532233" y="3297597"/>
            <a:ext cx="65017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3532987" y="3579751"/>
            <a:ext cx="583337"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3532234" y="3860497"/>
            <a:ext cx="51650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3531562" y="4139717"/>
            <a:ext cx="42533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3531561" y="4416310"/>
            <a:ext cx="35850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3539127" y="4669533"/>
            <a:ext cx="29166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16" y="3070541"/>
            <a:ext cx="3235300" cy="1793027"/>
          </a:xfrm>
          <a:prstGeom prst="rect">
            <a:avLst/>
          </a:prstGeom>
        </p:spPr>
      </p:pic>
      <p:sp>
        <p:nvSpPr>
          <p:cNvPr id="28" name="TextBox 27"/>
          <p:cNvSpPr txBox="1"/>
          <p:nvPr/>
        </p:nvSpPr>
        <p:spPr>
          <a:xfrm>
            <a:off x="3559206" y="2487876"/>
            <a:ext cx="62728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1028223" y="1821463"/>
            <a:ext cx="2024649"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627" y="1821454"/>
            <a:ext cx="1783065"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733" y="2824929"/>
            <a:ext cx="3984388" cy="1973624"/>
          </a:xfrm>
          <a:prstGeom prst="rect">
            <a:avLst/>
          </a:prstGeom>
        </p:spPr>
      </p:pic>
      <p:pic>
        <p:nvPicPr>
          <p:cNvPr id="603" name="Picture 602"/>
          <p:cNvPicPr>
            <a:picLocks noChangeAspect="1"/>
          </p:cNvPicPr>
          <p:nvPr/>
        </p:nvPicPr>
        <p:blipFill>
          <a:blip r:embed="rId6"/>
          <a:stretch>
            <a:fillRect/>
          </a:stretch>
        </p:blipFill>
        <p:spPr>
          <a:xfrm>
            <a:off x="4660568" y="2722615"/>
            <a:ext cx="4230748" cy="2232174"/>
          </a:xfrm>
          <a:prstGeom prst="rect">
            <a:avLst/>
          </a:prstGeom>
        </p:spPr>
      </p:pic>
      <p:sp>
        <p:nvSpPr>
          <p:cNvPr id="2" name="Title 1"/>
          <p:cNvSpPr>
            <a:spLocks noGrp="1"/>
          </p:cNvSpPr>
          <p:nvPr>
            <p:ph type="title"/>
          </p:nvPr>
        </p:nvSpPr>
        <p:spPr>
          <a:xfrm>
            <a:off x="276325" y="296185"/>
            <a:ext cx="11886192" cy="565010"/>
          </a:xfrm>
        </p:spPr>
        <p:txBody>
          <a:bodyPr/>
          <a:lstStyle/>
          <a:p>
            <a:r>
              <a:rPr lang="en-US" dirty="0"/>
              <a:t>Disruptive Forces Enabling IoT</a:t>
            </a:r>
          </a:p>
        </p:txBody>
      </p:sp>
      <p:sp>
        <p:nvSpPr>
          <p:cNvPr id="26" name="TextBox 25"/>
          <p:cNvSpPr txBox="1"/>
          <p:nvPr/>
        </p:nvSpPr>
        <p:spPr>
          <a:xfrm>
            <a:off x="895144" y="5828882"/>
            <a:ext cx="11113473" cy="753369"/>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271" y="1821447"/>
            <a:ext cx="1869142"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271" y="2635942"/>
            <a:ext cx="1855229" cy="2272898"/>
          </a:xfrm>
          <a:prstGeom prst="rect">
            <a:avLst/>
          </a:prstGeom>
        </p:spPr>
      </p:pic>
      <p:sp>
        <p:nvSpPr>
          <p:cNvPr id="41" name="TextBox 40"/>
          <p:cNvSpPr txBox="1"/>
          <p:nvPr/>
        </p:nvSpPr>
        <p:spPr>
          <a:xfrm>
            <a:off x="11669016" y="2837644"/>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11669016" y="3094351"/>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11669016" y="33744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11669768" y="3656632"/>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11669016" y="39373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11668344" y="4216595"/>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11668344" y="4493189"/>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11675909" y="4746413"/>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11643249" y="2414723"/>
            <a:ext cx="857415" cy="320182"/>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Computations </a:t>
            </a:r>
          </a:p>
          <a:p>
            <a:pPr defTabSz="932205">
              <a:defRPr/>
            </a:pPr>
            <a:r>
              <a:rPr lang="en-US" sz="1020" b="1" spc="-3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9723270"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11293822" y="4957234"/>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10508546" y="4960343"/>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270" y="2743133"/>
            <a:ext cx="1804630" cy="2055419"/>
          </a:xfrm>
          <a:prstGeom prst="rect">
            <a:avLst/>
          </a:prstGeom>
        </p:spPr>
      </p:pic>
    </p:spTree>
    <p:extLst>
      <p:ext uri="{BB962C8B-B14F-4D97-AF65-F5344CB8AC3E}">
        <p14:creationId xmlns:p14="http://schemas.microsoft.com/office/powerpoint/2010/main" val="34784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Presentation title </a:t>
            </a:r>
            <a:br>
              <a:rPr lang="en-US"/>
            </a:br>
            <a:r>
              <a:rPr lang="en-US"/>
              <a:t>goes here</a:t>
            </a:r>
            <a:endParaRPr lang="en-US" dirty="0"/>
          </a:p>
        </p:txBody>
      </p:sp>
      <p:sp>
        <p:nvSpPr>
          <p:cNvPr id="5" name="Text Placeholder 4"/>
          <p:cNvSpPr>
            <a:spLocks noGrp="1"/>
          </p:cNvSpPr>
          <p:nvPr>
            <p:ph type="body" sz="quarter" idx="12"/>
          </p:nvPr>
        </p:nvSpPr>
        <p:spPr/>
        <p:txBody>
          <a:bodyPr/>
          <a:lstStyle/>
          <a:p>
            <a:r>
              <a:rPr lang="en-US"/>
              <a:t>Speaker name</a:t>
            </a:r>
          </a:p>
          <a:p>
            <a:r>
              <a:rPr lang="en-US"/>
              <a:t>Title</a:t>
            </a: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9895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16735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125663"/>
            <a:ext cx="11887200" cy="2092881"/>
          </a:xfrm>
        </p:spPr>
        <p:txBody>
          <a:bodyPr/>
          <a:lstStyle/>
          <a:p>
            <a:r>
              <a:rPr lang="en-US" dirty="0"/>
              <a:t>Example of a bulleted slide with a subhead</a:t>
            </a:r>
          </a:p>
          <a:p>
            <a:pPr lvl="1"/>
            <a:r>
              <a:rPr lang="en-US" dirty="0"/>
              <a:t>Set the slide title to “Sentence case”</a:t>
            </a:r>
          </a:p>
          <a:p>
            <a:pPr lvl="1"/>
            <a:r>
              <a:rPr lang="en-US" dirty="0"/>
              <a:t>Set subheads to “Sentence case”</a:t>
            </a:r>
          </a:p>
          <a:p>
            <a:pPr lvl="0"/>
            <a:r>
              <a:rPr lang="en-US" dirty="0"/>
              <a:t>Hyperlink style</a:t>
            </a:r>
          </a:p>
          <a:p>
            <a:pPr lvl="1"/>
            <a:r>
              <a:rPr lang="en-US" dirty="0">
                <a:hlinkClick r:id="rId3"/>
              </a:rPr>
              <a:t>www.microsoft.com</a:t>
            </a:r>
            <a:r>
              <a:rPr lang="en-US" dirty="0"/>
              <a:t> </a:t>
            </a:r>
          </a:p>
        </p:txBody>
      </p:sp>
      <p:sp>
        <p:nvSpPr>
          <p:cNvPr id="2" name="Title 1"/>
          <p:cNvSpPr>
            <a:spLocks noGrp="1"/>
          </p:cNvSpPr>
          <p:nvPr>
            <p:ph type="title"/>
          </p:nvPr>
        </p:nvSpPr>
        <p:spPr/>
        <p:txBody>
          <a:bodyPr/>
          <a:lstStyle/>
          <a:p>
            <a:r>
              <a:rPr lang="en-US" dirty="0"/>
              <a:t>Bullet points layout with subtitle</a:t>
            </a:r>
            <a:br>
              <a:rPr lang="en-US" dirty="0"/>
            </a:br>
            <a:r>
              <a:rPr lang="en-US" sz="4000" dirty="0">
                <a:gradFill>
                  <a:gsLst>
                    <a:gs pos="10101">
                      <a:schemeClr val="tx1"/>
                    </a:gs>
                    <a:gs pos="54000">
                      <a:schemeClr val="tx1"/>
                    </a:gs>
                  </a:gsLst>
                  <a:lin ang="5400000" scaled="0"/>
                </a:gradFill>
              </a:rPr>
              <a:t>Subtitle</a:t>
            </a:r>
          </a:p>
        </p:txBody>
      </p:sp>
    </p:spTree>
    <p:extLst>
      <p:ext uri="{BB962C8B-B14F-4D97-AF65-F5344CB8AC3E}">
        <p14:creationId xmlns:p14="http://schemas.microsoft.com/office/powerpoint/2010/main" val="158914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61640" y="3040062"/>
            <a:ext cx="1657350" cy="3248025"/>
          </a:xfrm>
          <a:prstGeom prst="rect">
            <a:avLst/>
          </a:prstGeom>
        </p:spPr>
      </p:pic>
      <p:pic>
        <p:nvPicPr>
          <p:cNvPr id="21" name="Picture 20"/>
          <p:cNvPicPr>
            <a:picLocks noChangeAspect="1"/>
          </p:cNvPicPr>
          <p:nvPr/>
        </p:nvPicPr>
        <p:blipFill>
          <a:blip r:embed="rId4"/>
          <a:stretch>
            <a:fillRect/>
          </a:stretch>
        </p:blipFill>
        <p:spPr>
          <a:xfrm>
            <a:off x="458371" y="3040061"/>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2431370" y="3557266"/>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62033" y="3696009"/>
            <a:ext cx="1206527" cy="1206042"/>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858">
                      <a:srgbClr val="FFFFFF"/>
                    </a:gs>
                    <a:gs pos="16000">
                      <a:srgbClr val="FFFFFF"/>
                    </a:gs>
                  </a:gsLst>
                  <a:lin ang="5400000" scaled="0"/>
                </a:gradFill>
              </a:rPr>
              <a:t>Accent 3</a:t>
            </a:r>
          </a:p>
        </p:txBody>
      </p:sp>
      <p:sp>
        <p:nvSpPr>
          <p:cNvPr id="6" name="Rectangle 5"/>
          <p:cNvSpPr/>
          <p:nvPr/>
        </p:nvSpPr>
        <p:spPr bwMode="auto">
          <a:xfrm>
            <a:off x="3857057" y="3696009"/>
            <a:ext cx="1206527" cy="120604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858">
                      <a:srgbClr val="FFFFFF"/>
                    </a:gs>
                    <a:gs pos="16000">
                      <a:srgbClr val="FFFFFF"/>
                    </a:gs>
                  </a:gsLst>
                  <a:lin ang="5400000" scaled="0"/>
                </a:gradFill>
              </a:rPr>
              <a:t>Accent 2</a:t>
            </a:r>
          </a:p>
        </p:txBody>
      </p:sp>
      <p:sp>
        <p:nvSpPr>
          <p:cNvPr id="7" name="Rectangle 6"/>
          <p:cNvSpPr/>
          <p:nvPr/>
        </p:nvSpPr>
        <p:spPr bwMode="auto">
          <a:xfrm>
            <a:off x="2552081" y="3696009"/>
            <a:ext cx="1206527" cy="120604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70796">
                      <a:srgbClr val="000000"/>
                    </a:gs>
                    <a:gs pos="41000">
                      <a:srgbClr val="000000"/>
                    </a:gs>
                  </a:gsLst>
                  <a:lin ang="5400000" scaled="0"/>
                </a:gradFill>
              </a:rPr>
              <a:t>Accent 1</a:t>
            </a:r>
          </a:p>
        </p:txBody>
      </p:sp>
      <p:sp>
        <p:nvSpPr>
          <p:cNvPr id="8" name="Rectangle 7"/>
          <p:cNvSpPr/>
          <p:nvPr/>
        </p:nvSpPr>
        <p:spPr bwMode="auto">
          <a:xfrm>
            <a:off x="8537402" y="3831351"/>
            <a:ext cx="935733" cy="935357"/>
          </a:xfrm>
          <a:prstGeom prst="rect">
            <a:avLst/>
          </a:prstGeom>
          <a:solidFill>
            <a:schemeClr val="accent6"/>
          </a:solidFill>
          <a:ln w="3175">
            <a:solidFill>
              <a:srgbClr val="FFFFFF">
                <a:alpha val="25000"/>
              </a:srgb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1"/>
                </a:gradFill>
              </a:rPr>
              <a:t>Accent 6</a:t>
            </a:r>
          </a:p>
        </p:txBody>
      </p:sp>
      <p:sp>
        <p:nvSpPr>
          <p:cNvPr id="9" name="Rectangle 8"/>
          <p:cNvSpPr/>
          <p:nvPr/>
        </p:nvSpPr>
        <p:spPr bwMode="auto">
          <a:xfrm>
            <a:off x="7505843" y="3831351"/>
            <a:ext cx="935733" cy="935357"/>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1"/>
                </a:gradFill>
              </a:rPr>
              <a:t>Accent 5</a:t>
            </a:r>
          </a:p>
        </p:txBody>
      </p:sp>
      <p:sp>
        <p:nvSpPr>
          <p:cNvPr id="10" name="Rectangle 9"/>
          <p:cNvSpPr/>
          <p:nvPr/>
        </p:nvSpPr>
        <p:spPr bwMode="auto">
          <a:xfrm>
            <a:off x="6467011" y="3831351"/>
            <a:ext cx="935733" cy="935357"/>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rgbClr val="505050"/>
                </a:solidFill>
              </a:rPr>
              <a:t>Accent 4</a:t>
            </a:r>
          </a:p>
        </p:txBody>
      </p:sp>
      <p:sp>
        <p:nvSpPr>
          <p:cNvPr id="14" name="TextBox 13"/>
          <p:cNvSpPr txBox="1"/>
          <p:nvPr/>
        </p:nvSpPr>
        <p:spPr>
          <a:xfrm>
            <a:off x="2558479" y="3040063"/>
            <a:ext cx="7060545" cy="313904"/>
          </a:xfrm>
          <a:prstGeom prst="rect">
            <a:avLst/>
          </a:prstGeom>
          <a:noFill/>
        </p:spPr>
        <p:txBody>
          <a:bodyPr wrap="square" lIns="0" tIns="0" rIns="0" bIns="0" rtlCol="0">
            <a:spAutoFit/>
          </a:bodyPr>
          <a:lstStyle/>
          <a:p>
            <a:pPr algn="ctr"/>
            <a:r>
              <a:rPr lang="en-US" sz="2000" dirty="0">
                <a:gradFill>
                  <a:gsLst>
                    <a:gs pos="25523">
                      <a:schemeClr val="tx1"/>
                    </a:gs>
                    <a:gs pos="51000">
                      <a:schemeClr val="tx1"/>
                    </a:gs>
                  </a:gsLst>
                  <a:lin ang="5400000" scaled="1"/>
                </a:gradFill>
              </a:rPr>
              <a:t>Accent colors 1-6 – (6 Theme Colors to the far right)</a:t>
            </a:r>
          </a:p>
        </p:txBody>
      </p:sp>
      <p:grpSp>
        <p:nvGrpSpPr>
          <p:cNvPr id="15" name="Group 14"/>
          <p:cNvGrpSpPr/>
          <p:nvPr/>
        </p:nvGrpSpPr>
        <p:grpSpPr>
          <a:xfrm>
            <a:off x="2552079" y="3122796"/>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5523">
                      <a:schemeClr val="tx1"/>
                    </a:gs>
                    <a:gs pos="51000">
                      <a:schemeClr val="tx1"/>
                    </a:gs>
                  </a:gsLst>
                  <a:lin ang="5400000" scaled="1"/>
                </a:gradFill>
                <a:latin typeface="Segoe UI Semilight" panose="020B0402040204020203" pitchFamily="34" charset="0"/>
                <a:cs typeface="Segoe UI Semilight" panose="020B0402040204020203" pitchFamily="34" charset="0"/>
              </a:rPr>
              <a:t>The PowerPoint palette for this template has been built for you and is shown below. Avoid using too many colors in your presentation. </a:t>
            </a:r>
          </a:p>
        </p:txBody>
      </p:sp>
      <p:sp>
        <p:nvSpPr>
          <p:cNvPr id="20" name="Text Placeholder 2"/>
          <p:cNvSpPr txBox="1">
            <a:spLocks/>
          </p:cNvSpPr>
          <p:nvPr/>
        </p:nvSpPr>
        <p:spPr>
          <a:xfrm>
            <a:off x="2552079" y="5146315"/>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5523">
                      <a:schemeClr val="tx1"/>
                    </a:gs>
                    <a:gs pos="51000">
                      <a:schemeClr val="tx1"/>
                    </a:gs>
                  </a:gsLst>
                  <a:lin ang="5400000" scaled="1"/>
                </a:gradFill>
                <a:latin typeface="Segoe UI"/>
              </a:rPr>
              <a:t>Use </a:t>
            </a:r>
            <a:r>
              <a:rPr lang="en-US" sz="1800" b="1" dirty="0">
                <a:gradFill>
                  <a:gsLst>
                    <a:gs pos="25523">
                      <a:schemeClr val="tx1"/>
                    </a:gs>
                    <a:gs pos="51000">
                      <a:schemeClr val="tx1"/>
                    </a:gs>
                  </a:gsLst>
                  <a:lin ang="5400000" scaled="1"/>
                </a:gradFill>
                <a:latin typeface="Segoe UI"/>
              </a:rPr>
              <a:t>Accent 1</a:t>
            </a:r>
            <a:r>
              <a:rPr lang="en-US" sz="1800" dirty="0">
                <a:gradFill>
                  <a:gsLst>
                    <a:gs pos="25523">
                      <a:schemeClr val="tx1"/>
                    </a:gs>
                    <a:gs pos="51000">
                      <a:schemeClr val="tx1"/>
                    </a:gs>
                  </a:gsLst>
                  <a:lin ang="5400000" scaled="1"/>
                </a:gradFill>
                <a:latin typeface="Segoe UI"/>
              </a:rPr>
              <a:t> as the main accent color. Use </a:t>
            </a:r>
            <a:r>
              <a:rPr lang="en-US" sz="1800" b="1" dirty="0">
                <a:gradFill>
                  <a:gsLst>
                    <a:gs pos="25523">
                      <a:schemeClr val="tx1"/>
                    </a:gs>
                    <a:gs pos="51000">
                      <a:schemeClr val="tx1"/>
                    </a:gs>
                  </a:gsLst>
                  <a:lin ang="5400000" scaled="1"/>
                </a:gradFill>
                <a:latin typeface="Segoe UI"/>
              </a:rPr>
              <a:t>Accent 2</a:t>
            </a:r>
            <a:r>
              <a:rPr lang="en-US" sz="1800" dirty="0">
                <a:gradFill>
                  <a:gsLst>
                    <a:gs pos="25523">
                      <a:schemeClr val="tx1"/>
                    </a:gs>
                    <a:gs pos="51000">
                      <a:schemeClr val="tx1"/>
                    </a:gs>
                  </a:gsLst>
                  <a:lin ang="5400000" scaled="1"/>
                </a:gradFill>
                <a:latin typeface="Segoe UI"/>
              </a:rPr>
              <a:t> and </a:t>
            </a:r>
            <a:r>
              <a:rPr lang="en-US" sz="1800" b="1" dirty="0">
                <a:gradFill>
                  <a:gsLst>
                    <a:gs pos="25523">
                      <a:schemeClr val="tx1"/>
                    </a:gs>
                    <a:gs pos="51000">
                      <a:schemeClr val="tx1"/>
                    </a:gs>
                  </a:gsLst>
                  <a:lin ang="5400000" scaled="1"/>
                </a:gradFill>
                <a:latin typeface="Segoe UI"/>
              </a:rPr>
              <a:t>Accent 3</a:t>
            </a:r>
            <a:r>
              <a:rPr lang="en-US" sz="1800" dirty="0">
                <a:gradFill>
                  <a:gsLst>
                    <a:gs pos="25523">
                      <a:schemeClr val="tx1"/>
                    </a:gs>
                    <a:gs pos="51000">
                      <a:schemeClr val="tx1"/>
                    </a:gs>
                  </a:gsLst>
                  <a:lin ang="5400000" scaled="1"/>
                </a:gradFill>
                <a:latin typeface="Segoe UI"/>
              </a:rPr>
              <a:t> when additional colors are needed. </a:t>
            </a:r>
          </a:p>
        </p:txBody>
      </p:sp>
      <p:sp>
        <p:nvSpPr>
          <p:cNvPr id="29" name="Rectangle 28"/>
          <p:cNvSpPr/>
          <p:nvPr/>
        </p:nvSpPr>
        <p:spPr bwMode="auto">
          <a:xfrm>
            <a:off x="1119769" y="3265932"/>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2"/>
          <p:cNvSpPr txBox="1">
            <a:spLocks/>
          </p:cNvSpPr>
          <p:nvPr/>
        </p:nvSpPr>
        <p:spPr>
          <a:xfrm>
            <a:off x="6624382" y="5045189"/>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25523">
                      <a:schemeClr val="tx1"/>
                    </a:gs>
                    <a:gs pos="51000">
                      <a:schemeClr val="tx1"/>
                    </a:gs>
                  </a:gsLst>
                  <a:lin ang="5400000" scaled="1"/>
                </a:gradFill>
                <a:latin typeface="Segoe UI"/>
              </a:rPr>
              <a:t>Use </a:t>
            </a:r>
            <a:r>
              <a:rPr lang="en-US" sz="1600" b="1" dirty="0">
                <a:gradFill>
                  <a:gsLst>
                    <a:gs pos="25523">
                      <a:schemeClr val="tx1"/>
                    </a:gs>
                    <a:gs pos="51000">
                      <a:schemeClr val="tx1"/>
                    </a:gs>
                  </a:gsLst>
                  <a:lin ang="5400000" scaled="1"/>
                </a:gradFill>
                <a:latin typeface="Segoe UI"/>
              </a:rPr>
              <a:t>Accents 4-6 </a:t>
            </a:r>
            <a:r>
              <a:rPr lang="en-US" sz="1600" dirty="0">
                <a:gradFill>
                  <a:gsLst>
                    <a:gs pos="25523">
                      <a:schemeClr val="tx1"/>
                    </a:gs>
                    <a:gs pos="51000">
                      <a:schemeClr val="tx1"/>
                    </a:gs>
                  </a:gsLst>
                  <a:lin ang="5400000" scaled="1"/>
                </a:gradFill>
                <a:latin typeface="Segoe UI"/>
              </a:rPr>
              <a:t>sparingly – only when more colors are necessary. </a:t>
            </a:r>
          </a:p>
        </p:txBody>
      </p:sp>
    </p:spTree>
    <p:extLst>
      <p:ext uri="{BB962C8B-B14F-4D97-AF65-F5344CB8AC3E}">
        <p14:creationId xmlns:p14="http://schemas.microsoft.com/office/powerpoint/2010/main" val="172759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Charts</a:t>
            </a:r>
            <a:endParaRPr lang="en-US" dirty="0"/>
          </a:p>
        </p:txBody>
      </p:sp>
      <p:graphicFrame>
        <p:nvGraphicFramePr>
          <p:cNvPr id="11" name="Chart 10"/>
          <p:cNvGraphicFramePr/>
          <p:nvPr>
            <p:extLst>
              <p:ext uri="{D42A27DB-BD31-4B8C-83A1-F6EECF244321}">
                <p14:modId xmlns:p14="http://schemas.microsoft.com/office/powerpoint/2010/main" val="3064713020"/>
              </p:ext>
            </p:extLst>
          </p:nvPr>
        </p:nvGraphicFramePr>
        <p:xfrm>
          <a:off x="3932238" y="1211262"/>
          <a:ext cx="8229600" cy="54848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14159">
                      <a:schemeClr val="tx1"/>
                    </a:gs>
                    <a:gs pos="54000">
                      <a:schemeClr val="tx1"/>
                    </a:gs>
                  </a:gsLst>
                  <a:lin ang="5400000" scaled="0"/>
                </a:gradFill>
                <a:latin typeface="+mn-lt"/>
                <a:ea typeface="+mj-ea"/>
                <a:cs typeface="+mj-cs"/>
              </a:rPr>
              <a:t>For content:</a:t>
            </a:r>
            <a:br>
              <a:rPr lang="en-US" sz="2400" dirty="0">
                <a:gradFill>
                  <a:gsLst>
                    <a:gs pos="14159">
                      <a:schemeClr val="tx1"/>
                    </a:gs>
                    <a:gs pos="54000">
                      <a:schemeClr val="tx1"/>
                    </a:gs>
                  </a:gsLst>
                  <a:lin ang="5400000" scaled="0"/>
                </a:gradFill>
                <a:latin typeface="+mn-lt"/>
                <a:ea typeface="+mj-ea"/>
                <a:cs typeface="+mj-cs"/>
              </a:rPr>
            </a:br>
            <a:r>
              <a:rPr lang="en-US" sz="2400" dirty="0">
                <a:gradFill>
                  <a:gsLst>
                    <a:gs pos="14159">
                      <a:schemeClr val="tx1"/>
                    </a:gs>
                    <a:gs pos="54000">
                      <a:schemeClr val="tx1"/>
                    </a:gs>
                  </a:gsLst>
                  <a:lin ang="5400000" scaled="0"/>
                </a:gradFill>
                <a:latin typeface="+mn-lt"/>
                <a:ea typeface="+mj-ea"/>
                <a:cs typeface="+mj-cs"/>
              </a:rPr>
              <a:t>Type is what articulates the message. Text doesn’t need to be bulleted. Text size can reinforce and impact.</a:t>
            </a:r>
          </a:p>
        </p:txBody>
      </p:sp>
    </p:spTree>
    <p:extLst>
      <p:ext uri="{BB962C8B-B14F-4D97-AF65-F5344CB8AC3E}">
        <p14:creationId xmlns:p14="http://schemas.microsoft.com/office/powerpoint/2010/main" val="29043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Charts</a:t>
            </a:r>
          </a:p>
        </p:txBody>
      </p:sp>
      <p:graphicFrame>
        <p:nvGraphicFramePr>
          <p:cNvPr id="5" name="Chart 4"/>
          <p:cNvGraphicFramePr/>
          <p:nvPr>
            <p:extLst>
              <p:ext uri="{D42A27DB-BD31-4B8C-83A1-F6EECF244321}">
                <p14:modId xmlns:p14="http://schemas.microsoft.com/office/powerpoint/2010/main" val="3494684324"/>
              </p:ext>
            </p:extLst>
          </p:nvPr>
        </p:nvGraphicFramePr>
        <p:xfrm>
          <a:off x="3932238" y="1211264"/>
          <a:ext cx="8229600" cy="54848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99115">
                      <a:schemeClr val="tx1"/>
                    </a:gs>
                    <a:gs pos="68000">
                      <a:schemeClr val="tx1"/>
                    </a:gs>
                  </a:gsLst>
                  <a:lin ang="5400000" scaled="0"/>
                </a:gradFill>
                <a:latin typeface="+mn-lt"/>
                <a:ea typeface="+mj-ea"/>
                <a:cs typeface="+mj-cs"/>
              </a:rPr>
              <a:t>For content:</a:t>
            </a:r>
            <a:br>
              <a:rPr lang="en-US" sz="2400" dirty="0">
                <a:gradFill>
                  <a:gsLst>
                    <a:gs pos="99115">
                      <a:schemeClr val="tx1"/>
                    </a:gs>
                    <a:gs pos="68000">
                      <a:schemeClr val="tx1"/>
                    </a:gs>
                  </a:gsLst>
                  <a:lin ang="5400000" scaled="0"/>
                </a:gradFill>
                <a:latin typeface="+mn-lt"/>
                <a:ea typeface="+mj-ea"/>
                <a:cs typeface="+mj-cs"/>
              </a:rPr>
            </a:br>
            <a:r>
              <a:rPr lang="en-US" sz="2400" dirty="0">
                <a:gradFill>
                  <a:gsLst>
                    <a:gs pos="99115">
                      <a:schemeClr val="tx1"/>
                    </a:gs>
                    <a:gs pos="68000">
                      <a:schemeClr val="tx1"/>
                    </a:gs>
                  </a:gsLst>
                  <a:lin ang="5400000" scaled="0"/>
                </a:gradFill>
                <a:latin typeface="+mn-lt"/>
                <a:ea typeface="+mj-ea"/>
                <a:cs typeface="+mj-cs"/>
              </a:rPr>
              <a:t>Type is what articulates the message. Text doesn’t need to be bulleted. Text size can reinforce and impact.</a:t>
            </a:r>
            <a:br>
              <a:rPr lang="en-US" sz="2400" dirty="0">
                <a:gradFill>
                  <a:gsLst>
                    <a:gs pos="99115">
                      <a:schemeClr val="tx1"/>
                    </a:gs>
                    <a:gs pos="68000">
                      <a:schemeClr val="tx1"/>
                    </a:gs>
                  </a:gsLst>
                  <a:lin ang="5400000" scaled="0"/>
                </a:gradFill>
                <a:latin typeface="+mn-lt"/>
                <a:ea typeface="+mj-ea"/>
                <a:cs typeface="+mj-cs"/>
              </a:rPr>
            </a:br>
            <a:endParaRPr lang="en-US" sz="2400" dirty="0">
              <a:gradFill>
                <a:gsLst>
                  <a:gs pos="99115">
                    <a:schemeClr val="tx1"/>
                  </a:gs>
                  <a:gs pos="68000">
                    <a:schemeClr val="tx1"/>
                  </a:gs>
                </a:gsLst>
                <a:lin ang="5400000" scaled="0"/>
              </a:gradFill>
              <a:latin typeface="+mn-lt"/>
              <a:ea typeface="+mj-ea"/>
              <a:cs typeface="+mj-cs"/>
            </a:endParaRPr>
          </a:p>
        </p:txBody>
      </p:sp>
    </p:spTree>
    <p:extLst>
      <p:ext uri="{BB962C8B-B14F-4D97-AF65-F5344CB8AC3E}">
        <p14:creationId xmlns:p14="http://schemas.microsoft.com/office/powerpoint/2010/main" val="225885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Table</a:t>
            </a:r>
          </a:p>
        </p:txBody>
      </p:sp>
      <p:graphicFrame>
        <p:nvGraphicFramePr>
          <p:cNvPr id="6" name="Table 5"/>
          <p:cNvGraphicFramePr>
            <a:graphicFrameLocks noGrp="1"/>
          </p:cNvGraphicFramePr>
          <p:nvPr>
            <p:extLst>
              <p:ext uri="{D42A27DB-BD31-4B8C-83A1-F6EECF244321}">
                <p14:modId xmlns:p14="http://schemas.microsoft.com/office/powerpoint/2010/main" val="636126012"/>
              </p:ext>
            </p:extLst>
          </p:nvPr>
        </p:nvGraphicFramePr>
        <p:xfrm>
          <a:off x="3932239" y="1211263"/>
          <a:ext cx="8231724" cy="5484808"/>
        </p:xfrm>
        <a:graphic>
          <a:graphicData uri="http://schemas.openxmlformats.org/drawingml/2006/table">
            <a:tbl>
              <a:tblPr firstRow="1" bandRow="1">
                <a:tableStyleId>{793D81CF-94F2-401A-BA57-92F5A7B2D0C5}</a:tableStyleId>
              </a:tblPr>
              <a:tblGrid>
                <a:gridCol w="1646344">
                  <a:extLst>
                    <a:ext uri="{9D8B030D-6E8A-4147-A177-3AD203B41FA5}">
                      <a16:colId xmlns:a16="http://schemas.microsoft.com/office/drawing/2014/main" val="20000"/>
                    </a:ext>
                  </a:extLst>
                </a:gridCol>
                <a:gridCol w="1642018">
                  <a:extLst>
                    <a:ext uri="{9D8B030D-6E8A-4147-A177-3AD203B41FA5}">
                      <a16:colId xmlns:a16="http://schemas.microsoft.com/office/drawing/2014/main" val="20001"/>
                    </a:ext>
                  </a:extLst>
                </a:gridCol>
                <a:gridCol w="1650674">
                  <a:extLst>
                    <a:ext uri="{9D8B030D-6E8A-4147-A177-3AD203B41FA5}">
                      <a16:colId xmlns:a16="http://schemas.microsoft.com/office/drawing/2014/main" val="20002"/>
                    </a:ext>
                  </a:extLst>
                </a:gridCol>
                <a:gridCol w="1660197">
                  <a:extLst>
                    <a:ext uri="{9D8B030D-6E8A-4147-A177-3AD203B41FA5}">
                      <a16:colId xmlns:a16="http://schemas.microsoft.com/office/drawing/2014/main" val="20003"/>
                    </a:ext>
                  </a:extLst>
                </a:gridCol>
                <a:gridCol w="1632491">
                  <a:extLst>
                    <a:ext uri="{9D8B030D-6E8A-4147-A177-3AD203B41FA5}">
                      <a16:colId xmlns:a16="http://schemas.microsoft.com/office/drawing/2014/main" val="20004"/>
                    </a:ext>
                  </a:extLst>
                </a:gridCol>
              </a:tblGrid>
              <a:tr h="927344">
                <a:tc>
                  <a:txBody>
                    <a:bodyPr/>
                    <a:lstStyle/>
                    <a:p>
                      <a:r>
                        <a:rPr lang="en-US" sz="1600" dirty="0">
                          <a:gradFill>
                            <a:gsLst>
                              <a:gs pos="21239">
                                <a:srgbClr val="000000"/>
                              </a:gs>
                              <a:gs pos="30000">
                                <a:srgbClr val="000000"/>
                              </a:gs>
                            </a:gsLst>
                            <a:lin ang="5400000" scaled="0"/>
                          </a:gradFill>
                          <a:latin typeface="+mn-lt"/>
                        </a:rPr>
                        <a:t>Column 1</a:t>
                      </a:r>
                      <a:endParaRPr lang="en-US" sz="1600" b="0" dirty="0">
                        <a:gradFill>
                          <a:gsLst>
                            <a:gs pos="21239">
                              <a:srgbClr val="000000"/>
                            </a:gs>
                            <a:gs pos="30000">
                              <a:srgbClr val="000000"/>
                            </a:gs>
                          </a:gsLst>
                          <a:lin ang="5400000" scaled="0"/>
                        </a:gradFill>
                        <a:latin typeface="+mn-lt"/>
                      </a:endParaRPr>
                    </a:p>
                  </a:txBody>
                  <a:tcPr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2</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3</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4</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5</a:t>
                      </a:r>
                      <a:endParaRPr lang="en-US" sz="1600" b="0" dirty="0">
                        <a:gradFill>
                          <a:gsLst>
                            <a:gs pos="21239">
                              <a:srgbClr val="000000"/>
                            </a:gs>
                            <a:gs pos="30000">
                              <a:srgbClr val="000000"/>
                            </a:gs>
                          </a:gsLst>
                          <a:lin ang="5400000" scaled="0"/>
                        </a:gradFill>
                        <a:latin typeface="+mn-lt"/>
                      </a:endParaRPr>
                    </a:p>
                  </a:txBody>
                  <a:tcPr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2"/>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4"/>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5"/>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6"/>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7"/>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10008"/>
                  </a:ext>
                </a:extLst>
              </a:tr>
            </a:tbl>
          </a:graphicData>
        </a:graphic>
      </p:graphicFrame>
      <p:sp>
        <p:nvSpPr>
          <p:cNvPr id="7"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7611">
                      <a:schemeClr val="tx1"/>
                    </a:gs>
                    <a:gs pos="58000">
                      <a:schemeClr val="tx1"/>
                    </a:gs>
                  </a:gsLst>
                  <a:lin ang="5400000" scaled="0"/>
                </a:gradFill>
                <a:latin typeface="+mn-lt"/>
                <a:ea typeface="+mj-ea"/>
                <a:cs typeface="+mj-cs"/>
              </a:rPr>
              <a:t>This is a content box, always </a:t>
            </a:r>
            <a:br>
              <a:rPr lang="en-US" sz="2400" dirty="0">
                <a:gradFill>
                  <a:gsLst>
                    <a:gs pos="87611">
                      <a:schemeClr val="tx1"/>
                    </a:gs>
                    <a:gs pos="58000">
                      <a:schemeClr val="tx1"/>
                    </a:gs>
                  </a:gsLst>
                  <a:lin ang="5400000" scaled="0"/>
                </a:gradFill>
                <a:latin typeface="+mn-lt"/>
                <a:ea typeface="+mj-ea"/>
                <a:cs typeface="+mj-cs"/>
              </a:rPr>
            </a:br>
            <a:r>
              <a:rPr lang="en-US" sz="2400" dirty="0">
                <a:gradFill>
                  <a:gsLst>
                    <a:gs pos="87611">
                      <a:schemeClr val="tx1"/>
                    </a:gs>
                    <a:gs pos="58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165996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a:t>Diagram with text</a:t>
            </a:r>
          </a:p>
        </p:txBody>
      </p:sp>
      <p:grpSp>
        <p:nvGrpSpPr>
          <p:cNvPr id="4" name="Group 3"/>
          <p:cNvGrpSpPr/>
          <p:nvPr/>
        </p:nvGrpSpPr>
        <p:grpSpPr>
          <a:xfrm>
            <a:off x="4023700" y="2217116"/>
            <a:ext cx="8046633" cy="4232556"/>
            <a:chOff x="914161" y="1414120"/>
            <a:chExt cx="10481380" cy="3271088"/>
          </a:xfrm>
          <a:effectLst/>
        </p:grpSpPr>
        <p:sp>
          <p:nvSpPr>
            <p:cNvPr id="5" name="Rectangle 4"/>
            <p:cNvSpPr/>
            <p:nvPr/>
          </p:nvSpPr>
          <p:spPr>
            <a:xfrm>
              <a:off x="914164" y="2951289"/>
              <a:ext cx="10462073" cy="1733919"/>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r>
                <a:rPr lang="en-US" sz="1100" dirty="0">
                  <a:gradFill>
                    <a:gsLst>
                      <a:gs pos="0">
                        <a:schemeClr val="tx1"/>
                      </a:gs>
                      <a:gs pos="100000">
                        <a:schemeClr val="tx1"/>
                      </a:gs>
                    </a:gsLst>
                    <a:lin ang="5400000" scaled="0"/>
                  </a:gradFill>
                </a:rPr>
                <a:t>Media Foundation</a:t>
              </a:r>
            </a:p>
          </p:txBody>
        </p:sp>
        <p:sp>
          <p:nvSpPr>
            <p:cNvPr id="6" name="Rectangle 5"/>
            <p:cNvSpPr/>
            <p:nvPr/>
          </p:nvSpPr>
          <p:spPr>
            <a:xfrm>
              <a:off x="914161" y="2421793"/>
              <a:ext cx="243776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Playback/Preview</a:t>
              </a:r>
            </a:p>
            <a:p>
              <a:r>
                <a:rPr lang="en-US" sz="1100" dirty="0">
                  <a:gradFill>
                    <a:gsLst>
                      <a:gs pos="0">
                        <a:srgbClr val="FFFFFF"/>
                      </a:gs>
                      <a:gs pos="100000">
                        <a:srgbClr val="FFFFFF"/>
                      </a:gs>
                    </a:gsLst>
                    <a:lin ang="5400000" scaled="0"/>
                  </a:gradFill>
                </a:rPr>
                <a:t>(Media Engine)</a:t>
              </a:r>
            </a:p>
          </p:txBody>
        </p:sp>
        <p:sp>
          <p:nvSpPr>
            <p:cNvPr id="7" name="Rectangle 6"/>
            <p:cNvSpPr/>
            <p:nvPr/>
          </p:nvSpPr>
          <p:spPr>
            <a:xfrm>
              <a:off x="914164" y="1414120"/>
              <a:ext cx="10462073" cy="432790"/>
            </a:xfrm>
            <a:prstGeom prst="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1100" dirty="0">
                  <a:gradFill>
                    <a:gsLst>
                      <a:gs pos="43363">
                        <a:srgbClr val="505050"/>
                      </a:gs>
                      <a:gs pos="71000">
                        <a:srgbClr val="505050"/>
                      </a:gs>
                    </a:gsLst>
                    <a:lin ang="5400000" scaled="0"/>
                  </a:gradFill>
                </a:rPr>
                <a:t>Windows Style App</a:t>
              </a:r>
            </a:p>
          </p:txBody>
        </p:sp>
        <p:sp>
          <p:nvSpPr>
            <p:cNvPr id="8" name="Rectangle 7"/>
            <p:cNvSpPr/>
            <p:nvPr/>
          </p:nvSpPr>
          <p:spPr>
            <a:xfrm>
              <a:off x="3453499" y="2421793"/>
              <a:ext cx="256354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Capture</a:t>
              </a:r>
            </a:p>
            <a:p>
              <a:r>
                <a:rPr lang="en-US" sz="1100" dirty="0">
                  <a:gradFill>
                    <a:gsLst>
                      <a:gs pos="0">
                        <a:srgbClr val="FFFFFF"/>
                      </a:gs>
                      <a:gs pos="100000">
                        <a:srgbClr val="FFFFFF"/>
                      </a:gs>
                    </a:gsLst>
                    <a:lin ang="5400000" scaled="0"/>
                  </a:gradFill>
                </a:rPr>
                <a:t>(Capture Engine)</a:t>
              </a:r>
            </a:p>
          </p:txBody>
        </p:sp>
        <p:sp>
          <p:nvSpPr>
            <p:cNvPr id="9" name="Rectangle 8"/>
            <p:cNvSpPr/>
            <p:nvPr/>
          </p:nvSpPr>
          <p:spPr>
            <a:xfrm>
              <a:off x="8612710" y="2421793"/>
              <a:ext cx="2763528"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Streaming</a:t>
              </a:r>
            </a:p>
            <a:p>
              <a:r>
                <a:rPr lang="en-US" sz="1100" dirty="0">
                  <a:gradFill>
                    <a:gsLst>
                      <a:gs pos="0">
                        <a:srgbClr val="FFFFFF"/>
                      </a:gs>
                      <a:gs pos="100000">
                        <a:srgbClr val="FFFFFF"/>
                      </a:gs>
                    </a:gsLst>
                    <a:lin ang="5400000" scaled="0"/>
                  </a:gradFill>
                </a:rPr>
                <a:t>(Sharing Engine)</a:t>
              </a:r>
            </a:p>
          </p:txBody>
        </p:sp>
        <p:sp>
          <p:nvSpPr>
            <p:cNvPr id="10" name="Rectangle 9"/>
            <p:cNvSpPr/>
            <p:nvPr/>
          </p:nvSpPr>
          <p:spPr>
            <a:xfrm>
              <a:off x="6097098" y="2421793"/>
              <a:ext cx="2435555" cy="474422"/>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Transcode</a:t>
              </a:r>
            </a:p>
            <a:p>
              <a:endParaRPr lang="en-US" sz="1100" dirty="0">
                <a:gradFill>
                  <a:gsLst>
                    <a:gs pos="0">
                      <a:srgbClr val="FFFFFF"/>
                    </a:gs>
                    <a:gs pos="100000">
                      <a:srgbClr val="FFFFFF"/>
                    </a:gs>
                  </a:gsLst>
                  <a:lin ang="5400000" scaled="0"/>
                </a:gradFill>
              </a:endParaRPr>
            </a:p>
          </p:txBody>
        </p:sp>
        <p:sp>
          <p:nvSpPr>
            <p:cNvPr id="11" name="Rectangle 10"/>
            <p:cNvSpPr/>
            <p:nvPr/>
          </p:nvSpPr>
          <p:spPr>
            <a:xfrm>
              <a:off x="1828323" y="3085006"/>
              <a:ext cx="1523603"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Audio/Video</a:t>
              </a:r>
            </a:p>
            <a:p>
              <a:r>
                <a:rPr lang="en-US" sz="1050" dirty="0">
                  <a:gradFill>
                    <a:gsLst>
                      <a:gs pos="5310">
                        <a:srgbClr val="000000"/>
                      </a:gs>
                      <a:gs pos="18584">
                        <a:srgbClr val="000000"/>
                      </a:gs>
                    </a:gsLst>
                    <a:lin ang="5400000" scaled="0"/>
                  </a:gradFill>
                </a:rPr>
                <a:t>Source</a:t>
              </a:r>
            </a:p>
          </p:txBody>
        </p:sp>
        <p:sp>
          <p:nvSpPr>
            <p:cNvPr id="12" name="Rectangle 11"/>
            <p:cNvSpPr/>
            <p:nvPr/>
          </p:nvSpPr>
          <p:spPr>
            <a:xfrm>
              <a:off x="3453499" y="3085006"/>
              <a:ext cx="132045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Decoder</a:t>
              </a:r>
            </a:p>
          </p:txBody>
        </p:sp>
        <p:sp>
          <p:nvSpPr>
            <p:cNvPr id="13" name="Rectangle 12"/>
            <p:cNvSpPr/>
            <p:nvPr/>
          </p:nvSpPr>
          <p:spPr>
            <a:xfrm>
              <a:off x="4860953"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Effect 1</a:t>
              </a:r>
            </a:p>
          </p:txBody>
        </p:sp>
        <p:sp>
          <p:nvSpPr>
            <p:cNvPr id="14" name="Rectangle 13"/>
            <p:cNvSpPr/>
            <p:nvPr/>
          </p:nvSpPr>
          <p:spPr>
            <a:xfrm>
              <a:off x="7313295" y="3085006"/>
              <a:ext cx="1219358"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Encoder</a:t>
              </a:r>
            </a:p>
          </p:txBody>
        </p:sp>
        <p:sp>
          <p:nvSpPr>
            <p:cNvPr id="15" name="Rectangle 14"/>
            <p:cNvSpPr/>
            <p:nvPr/>
          </p:nvSpPr>
          <p:spPr>
            <a:xfrm>
              <a:off x="6079835"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Effect N</a:t>
              </a:r>
            </a:p>
          </p:txBody>
        </p:sp>
        <p:sp>
          <p:nvSpPr>
            <p:cNvPr id="16" name="Rectangle 15"/>
            <p:cNvSpPr/>
            <p:nvPr/>
          </p:nvSpPr>
          <p:spPr>
            <a:xfrm>
              <a:off x="8612710" y="3085006"/>
              <a:ext cx="1490772"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Audio/Video</a:t>
              </a:r>
            </a:p>
            <a:p>
              <a:r>
                <a:rPr lang="en-US" sz="1050" dirty="0">
                  <a:gradFill>
                    <a:gsLst>
                      <a:gs pos="5310">
                        <a:srgbClr val="000000"/>
                      </a:gs>
                      <a:gs pos="18584">
                        <a:srgbClr val="000000"/>
                      </a:gs>
                    </a:gsLst>
                    <a:lin ang="5400000" scaled="0"/>
                  </a:gradFill>
                </a:rPr>
                <a:t>Sink</a:t>
              </a:r>
            </a:p>
          </p:txBody>
        </p:sp>
        <p:sp>
          <p:nvSpPr>
            <p:cNvPr id="17" name="Rectangle 16"/>
            <p:cNvSpPr/>
            <p:nvPr/>
          </p:nvSpPr>
          <p:spPr>
            <a:xfrm>
              <a:off x="3453499" y="3586174"/>
              <a:ext cx="132045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Decoder</a:t>
              </a:r>
            </a:p>
          </p:txBody>
        </p:sp>
        <p:sp>
          <p:nvSpPr>
            <p:cNvPr id="18" name="Rectangle 17"/>
            <p:cNvSpPr/>
            <p:nvPr/>
          </p:nvSpPr>
          <p:spPr>
            <a:xfrm>
              <a:off x="4860953"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Effect 1</a:t>
              </a:r>
            </a:p>
          </p:txBody>
        </p:sp>
        <p:sp>
          <p:nvSpPr>
            <p:cNvPr id="19" name="Rectangle 18"/>
            <p:cNvSpPr/>
            <p:nvPr/>
          </p:nvSpPr>
          <p:spPr>
            <a:xfrm>
              <a:off x="7313295" y="3586174"/>
              <a:ext cx="1219358"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Encoder</a:t>
              </a:r>
            </a:p>
          </p:txBody>
        </p:sp>
        <p:sp>
          <p:nvSpPr>
            <p:cNvPr id="20" name="Rectangle 19"/>
            <p:cNvSpPr/>
            <p:nvPr/>
          </p:nvSpPr>
          <p:spPr>
            <a:xfrm>
              <a:off x="6079835"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Effect N</a:t>
              </a:r>
            </a:p>
          </p:txBody>
        </p:sp>
        <p:sp>
          <p:nvSpPr>
            <p:cNvPr id="21" name="Rectangle 20"/>
            <p:cNvSpPr/>
            <p:nvPr/>
          </p:nvSpPr>
          <p:spPr>
            <a:xfrm>
              <a:off x="914161" y="1907826"/>
              <a:ext cx="2437765"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&lt;audio src=“…”&gt;</a:t>
              </a:r>
            </a:p>
            <a:p>
              <a:r>
                <a:rPr lang="en-US" sz="1100" dirty="0">
                  <a:gradFill>
                    <a:gsLst>
                      <a:gs pos="0">
                        <a:srgbClr val="FFFFFF"/>
                      </a:gs>
                      <a:gs pos="100000">
                        <a:srgbClr val="FFFFFF"/>
                      </a:gs>
                    </a:gsLst>
                    <a:lin ang="5400000" scaled="0"/>
                  </a:gradFill>
                </a:rPr>
                <a:t>&lt;video src=“…”&gt;</a:t>
              </a:r>
            </a:p>
          </p:txBody>
        </p:sp>
        <p:sp>
          <p:nvSpPr>
            <p:cNvPr id="22" name="Rectangle 21"/>
            <p:cNvSpPr/>
            <p:nvPr/>
          </p:nvSpPr>
          <p:spPr>
            <a:xfrm>
              <a:off x="3453499" y="1907826"/>
              <a:ext cx="7942042"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100" dirty="0">
                  <a:gradFill>
                    <a:gsLst>
                      <a:gs pos="0">
                        <a:srgbClr val="FFFFFF"/>
                      </a:gs>
                      <a:gs pos="100000">
                        <a:srgbClr val="FFFFFF"/>
                      </a:gs>
                    </a:gsLst>
                    <a:lin ang="5400000" scaled="0"/>
                  </a:gradFill>
                </a:rPr>
                <a:t>Windows Runtime (WinRT)</a:t>
              </a:r>
            </a:p>
          </p:txBody>
        </p:sp>
      </p:grpSp>
      <p:sp>
        <p:nvSpPr>
          <p:cNvPr id="2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3186">
                      <a:schemeClr val="tx1"/>
                    </a:gs>
                    <a:gs pos="54000">
                      <a:schemeClr val="tx1"/>
                    </a:gs>
                  </a:gsLst>
                  <a:lin ang="5400000" scaled="0"/>
                </a:gradFill>
                <a:latin typeface="+mn-lt"/>
                <a:ea typeface="+mj-ea"/>
                <a:cs typeface="+mj-cs"/>
              </a:rPr>
              <a:t>This is a content box, always </a:t>
            </a:r>
            <a:br>
              <a:rPr lang="en-US" sz="2400" dirty="0">
                <a:gradFill>
                  <a:gsLst>
                    <a:gs pos="83186">
                      <a:schemeClr val="tx1"/>
                    </a:gs>
                    <a:gs pos="54000">
                      <a:schemeClr val="tx1"/>
                    </a:gs>
                  </a:gsLst>
                  <a:lin ang="5400000" scaled="0"/>
                </a:gradFill>
                <a:latin typeface="+mn-lt"/>
                <a:ea typeface="+mj-ea"/>
                <a:cs typeface="+mj-cs"/>
              </a:rPr>
            </a:br>
            <a:r>
              <a:rPr lang="en-US" sz="2400" dirty="0">
                <a:gradFill>
                  <a:gsLst>
                    <a:gs pos="83186">
                      <a:schemeClr val="tx1"/>
                    </a:gs>
                    <a:gs pos="54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157143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Diagram without text </a:t>
            </a:r>
          </a:p>
        </p:txBody>
      </p:sp>
      <p:grpSp>
        <p:nvGrpSpPr>
          <p:cNvPr id="25" name="Group 24"/>
          <p:cNvGrpSpPr/>
          <p:nvPr/>
        </p:nvGrpSpPr>
        <p:grpSpPr>
          <a:xfrm>
            <a:off x="274637" y="1668482"/>
            <a:ext cx="11887202" cy="4918047"/>
            <a:chOff x="914161" y="1414120"/>
            <a:chExt cx="10481380" cy="3271088"/>
          </a:xfrm>
          <a:effectLst/>
        </p:grpSpPr>
        <p:sp>
          <p:nvSpPr>
            <p:cNvPr id="26" name="Rectangle 25"/>
            <p:cNvSpPr/>
            <p:nvPr/>
          </p:nvSpPr>
          <p:spPr>
            <a:xfrm>
              <a:off x="914164" y="2951289"/>
              <a:ext cx="10462073" cy="1733919"/>
            </a:xfrm>
            <a:prstGeom prst="rect">
              <a:avLst/>
            </a:prstGeom>
            <a:noFill/>
            <a:ln w="25400" cap="flat" cmpd="sng" algn="ctr">
              <a:solidFill>
                <a:schemeClr val="accent1"/>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Media Foundation</a:t>
              </a:r>
            </a:p>
          </p:txBody>
        </p:sp>
        <p:sp>
          <p:nvSpPr>
            <p:cNvPr id="27" name="Rectangle 26"/>
            <p:cNvSpPr/>
            <p:nvPr/>
          </p:nvSpPr>
          <p:spPr>
            <a:xfrm>
              <a:off x="914161" y="2421793"/>
              <a:ext cx="243776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Playback/Preview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(Media Engine)</a:t>
              </a:r>
            </a:p>
          </p:txBody>
        </p:sp>
        <p:sp>
          <p:nvSpPr>
            <p:cNvPr id="28" name="Rectangle 27"/>
            <p:cNvSpPr/>
            <p:nvPr/>
          </p:nvSpPr>
          <p:spPr>
            <a:xfrm>
              <a:off x="914161" y="1414120"/>
              <a:ext cx="10481380" cy="432790"/>
            </a:xfrm>
            <a:prstGeom prst="rect">
              <a:avLst/>
            </a:prstGeom>
            <a:solidFill>
              <a:schemeClr val="accent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New Windows 8 app</a:t>
              </a:r>
            </a:p>
          </p:txBody>
        </p:sp>
        <p:sp>
          <p:nvSpPr>
            <p:cNvPr id="29" name="Rectangle 28"/>
            <p:cNvSpPr/>
            <p:nvPr/>
          </p:nvSpPr>
          <p:spPr>
            <a:xfrm>
              <a:off x="3453499" y="2421793"/>
              <a:ext cx="256354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Capture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(Capture Engine)</a:t>
              </a:r>
            </a:p>
          </p:txBody>
        </p:sp>
        <p:sp>
          <p:nvSpPr>
            <p:cNvPr id="30" name="Rectangle 29"/>
            <p:cNvSpPr/>
            <p:nvPr/>
          </p:nvSpPr>
          <p:spPr>
            <a:xfrm>
              <a:off x="8632012" y="2421793"/>
              <a:ext cx="2763529"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Streaming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(Sharing Engine)</a:t>
              </a:r>
            </a:p>
          </p:txBody>
        </p:sp>
        <p:sp>
          <p:nvSpPr>
            <p:cNvPr id="31" name="Rectangle 30"/>
            <p:cNvSpPr/>
            <p:nvPr/>
          </p:nvSpPr>
          <p:spPr>
            <a:xfrm>
              <a:off x="6097098" y="2421793"/>
              <a:ext cx="2435555" cy="474422"/>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Transcode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endParaRPr>
            </a:p>
          </p:txBody>
        </p:sp>
        <p:sp>
          <p:nvSpPr>
            <p:cNvPr id="32" name="Rectangle 31"/>
            <p:cNvSpPr/>
            <p:nvPr/>
          </p:nvSpPr>
          <p:spPr>
            <a:xfrm>
              <a:off x="1828323" y="3085006"/>
              <a:ext cx="1523603"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Source</a:t>
              </a:r>
            </a:p>
          </p:txBody>
        </p:sp>
        <p:sp>
          <p:nvSpPr>
            <p:cNvPr id="33" name="Rectangle 32"/>
            <p:cNvSpPr/>
            <p:nvPr/>
          </p:nvSpPr>
          <p:spPr>
            <a:xfrm>
              <a:off x="3453499" y="3085006"/>
              <a:ext cx="132045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4" name="Rectangle 33"/>
            <p:cNvSpPr/>
            <p:nvPr/>
          </p:nvSpPr>
          <p:spPr>
            <a:xfrm>
              <a:off x="4860953"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35" name="Rectangle 34"/>
            <p:cNvSpPr/>
            <p:nvPr/>
          </p:nvSpPr>
          <p:spPr>
            <a:xfrm>
              <a:off x="7313295" y="3085006"/>
              <a:ext cx="1219358"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36" name="Rectangle 35"/>
            <p:cNvSpPr/>
            <p:nvPr/>
          </p:nvSpPr>
          <p:spPr>
            <a:xfrm>
              <a:off x="6079835"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37" name="Rectangle 36"/>
            <p:cNvSpPr/>
            <p:nvPr/>
          </p:nvSpPr>
          <p:spPr>
            <a:xfrm>
              <a:off x="8612710" y="3085006"/>
              <a:ext cx="1490772"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Sink</a:t>
              </a:r>
            </a:p>
          </p:txBody>
        </p:sp>
        <p:sp>
          <p:nvSpPr>
            <p:cNvPr id="38" name="Rectangle 37"/>
            <p:cNvSpPr/>
            <p:nvPr/>
          </p:nvSpPr>
          <p:spPr>
            <a:xfrm>
              <a:off x="3453499" y="3586174"/>
              <a:ext cx="132045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9" name="Rectangle 38"/>
            <p:cNvSpPr/>
            <p:nvPr/>
          </p:nvSpPr>
          <p:spPr>
            <a:xfrm>
              <a:off x="4860953"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40" name="Rectangle 39"/>
            <p:cNvSpPr/>
            <p:nvPr/>
          </p:nvSpPr>
          <p:spPr>
            <a:xfrm>
              <a:off x="7313295" y="3586174"/>
              <a:ext cx="1219358"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41" name="Rectangle 40"/>
            <p:cNvSpPr/>
            <p:nvPr/>
          </p:nvSpPr>
          <p:spPr>
            <a:xfrm>
              <a:off x="6079835"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42" name="Rectangle 41"/>
            <p:cNvSpPr/>
            <p:nvPr/>
          </p:nvSpPr>
          <p:spPr>
            <a:xfrm>
              <a:off x="914161" y="1907826"/>
              <a:ext cx="2437765"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&lt;audio src=“…”&gt;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&lt;video src=“…”&gt;</a:t>
              </a:r>
            </a:p>
          </p:txBody>
        </p:sp>
        <p:sp>
          <p:nvSpPr>
            <p:cNvPr id="43" name="Rectangle 42"/>
            <p:cNvSpPr/>
            <p:nvPr/>
          </p:nvSpPr>
          <p:spPr>
            <a:xfrm>
              <a:off x="3453499" y="1907826"/>
              <a:ext cx="7942042"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Windows Runtime (WinRT)</a:t>
              </a:r>
            </a:p>
          </p:txBody>
        </p:sp>
      </p:grpSp>
    </p:spTree>
    <p:extLst>
      <p:ext uri="{BB962C8B-B14F-4D97-AF65-F5344CB8AC3E}">
        <p14:creationId xmlns:p14="http://schemas.microsoft.com/office/powerpoint/2010/main" val="424263366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2299389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26436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26436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457389" y="4291132"/>
            <a:ext cx="392367" cy="612572"/>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5" name="Group 184"/>
          <p:cNvGrpSpPr/>
          <p:nvPr/>
        </p:nvGrpSpPr>
        <p:grpSpPr>
          <a:xfrm>
            <a:off x="5379316" y="2206516"/>
            <a:ext cx="548512" cy="474443"/>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5" name="TextBox 14"/>
          <p:cNvSpPr txBox="1"/>
          <p:nvPr/>
        </p:nvSpPr>
        <p:spPr>
          <a:xfrm>
            <a:off x="6443384"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HVAC</a:t>
            </a:r>
          </a:p>
        </p:txBody>
      </p:sp>
      <p:sp>
        <p:nvSpPr>
          <p:cNvPr id="23" name="TextBox 22"/>
          <p:cNvSpPr txBox="1"/>
          <p:nvPr/>
        </p:nvSpPr>
        <p:spPr>
          <a:xfrm>
            <a:off x="6443384"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588360" y="4415247"/>
            <a:ext cx="488457" cy="488457"/>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4" name="Group 183"/>
          <p:cNvGrpSpPr/>
          <p:nvPr/>
        </p:nvGrpSpPr>
        <p:grpSpPr>
          <a:xfrm>
            <a:off x="6557332" y="2190502"/>
            <a:ext cx="550514" cy="49045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6" name="TextBox 15"/>
          <p:cNvSpPr txBox="1"/>
          <p:nvPr/>
        </p:nvSpPr>
        <p:spPr>
          <a:xfrm>
            <a:off x="7622400"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622400"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726337" y="4291132"/>
            <a:ext cx="570534" cy="612572"/>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3" name="Group 182"/>
          <p:cNvGrpSpPr/>
          <p:nvPr/>
        </p:nvGrpSpPr>
        <p:grpSpPr>
          <a:xfrm>
            <a:off x="7737347" y="2202513"/>
            <a:ext cx="548512" cy="478446"/>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7" name="TextBox 16"/>
          <p:cNvSpPr txBox="1"/>
          <p:nvPr/>
        </p:nvSpPr>
        <p:spPr>
          <a:xfrm>
            <a:off x="8801415"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782691" y="2821218"/>
            <a:ext cx="869316"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885333" y="4441273"/>
            <a:ext cx="610572" cy="462431"/>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2" name="Group 181"/>
          <p:cNvGrpSpPr/>
          <p:nvPr/>
        </p:nvGrpSpPr>
        <p:grpSpPr>
          <a:xfrm>
            <a:off x="9053196" y="2130445"/>
            <a:ext cx="328306" cy="550514"/>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3" name="TextBox 12"/>
          <p:cNvSpPr txBox="1"/>
          <p:nvPr/>
        </p:nvSpPr>
        <p:spPr>
          <a:xfrm>
            <a:off x="401412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Oven</a:t>
            </a:r>
          </a:p>
        </p:txBody>
      </p:sp>
      <p:sp>
        <p:nvSpPr>
          <p:cNvPr id="21" name="TextBox 20"/>
          <p:cNvSpPr txBox="1"/>
          <p:nvPr/>
        </p:nvSpPr>
        <p:spPr>
          <a:xfrm>
            <a:off x="401412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200141" y="4501328"/>
            <a:ext cx="406380" cy="402375"/>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6" name="Group 185"/>
          <p:cNvGrpSpPr/>
          <p:nvPr/>
        </p:nvGrpSpPr>
        <p:grpSpPr>
          <a:xfrm>
            <a:off x="3942902" y="2334636"/>
            <a:ext cx="920860" cy="34632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2" name="TextBox 11"/>
          <p:cNvSpPr txBox="1"/>
          <p:nvPr/>
        </p:nvSpPr>
        <p:spPr>
          <a:xfrm>
            <a:off x="2763886"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63886"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913867" y="4415247"/>
            <a:ext cx="478448" cy="488457"/>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7" name="Group 186"/>
          <p:cNvGrpSpPr/>
          <p:nvPr/>
        </p:nvGrpSpPr>
        <p:grpSpPr>
          <a:xfrm>
            <a:off x="3000948" y="2130445"/>
            <a:ext cx="304285" cy="550514"/>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8" name="TextBox 17"/>
          <p:cNvSpPr txBox="1"/>
          <p:nvPr/>
        </p:nvSpPr>
        <p:spPr>
          <a:xfrm>
            <a:off x="9980429"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980429"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10118399" y="4353189"/>
            <a:ext cx="502470" cy="550514"/>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1" name="Group 180"/>
          <p:cNvGrpSpPr/>
          <p:nvPr/>
        </p:nvGrpSpPr>
        <p:grpSpPr>
          <a:xfrm>
            <a:off x="10095376" y="2366665"/>
            <a:ext cx="548514" cy="314294"/>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1" name="TextBox 10"/>
          <p:cNvSpPr txBox="1"/>
          <p:nvPr/>
        </p:nvSpPr>
        <p:spPr>
          <a:xfrm>
            <a:off x="1492587" y="5064937"/>
            <a:ext cx="870695"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84871"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622648" y="4527351"/>
            <a:ext cx="610572" cy="376352"/>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8" name="Group 187"/>
          <p:cNvGrpSpPr/>
          <p:nvPr/>
        </p:nvGrpSpPr>
        <p:grpSpPr>
          <a:xfrm>
            <a:off x="1744861" y="2118434"/>
            <a:ext cx="458429" cy="56252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3" name="Group 212"/>
          <p:cNvGrpSpPr/>
          <p:nvPr/>
        </p:nvGrpSpPr>
        <p:grpSpPr>
          <a:xfrm>
            <a:off x="677724" y="3214642"/>
            <a:ext cx="525389" cy="480943"/>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7" name="Group 216"/>
          <p:cNvGrpSpPr/>
          <p:nvPr/>
        </p:nvGrpSpPr>
        <p:grpSpPr>
          <a:xfrm>
            <a:off x="11245782" y="3214642"/>
            <a:ext cx="525389" cy="480943"/>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21"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2"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3"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4" name="TextBox 223"/>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247607"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Rectangle 1"/>
          <p:cNvSpPr/>
          <p:nvPr/>
        </p:nvSpPr>
        <p:spPr>
          <a:xfrm>
            <a:off x="5660729" y="1105019"/>
            <a:ext cx="1148626" cy="734534"/>
          </a:xfrm>
          <a:prstGeom prst="rect">
            <a:avLst/>
          </a:prstGeom>
        </p:spPr>
        <p:txBody>
          <a:bodyPr wrap="none">
            <a:spAutoFit/>
          </a:bodyPr>
          <a:lstStyle/>
          <a:p>
            <a:pPr defTabSz="932563">
              <a:defRPr/>
            </a:pPr>
            <a:r>
              <a:rPr lang="en-US" sz="4080" spc="-102" dirty="0">
                <a:ln w="3175">
                  <a:noFill/>
                </a:ln>
                <a:latin typeface="Segoe UI Light" pitchFamily="34" charset="0"/>
                <a:cs typeface="Arial" charset="0"/>
              </a:rPr>
              <a:t>2010</a:t>
            </a:r>
          </a:p>
        </p:txBody>
      </p:sp>
      <p:sp>
        <p:nvSpPr>
          <p:cNvPr id="3" name="Title 2"/>
          <p:cNvSpPr>
            <a:spLocks noGrp="1"/>
          </p:cNvSpPr>
          <p:nvPr>
            <p:ph type="title"/>
          </p:nvPr>
        </p:nvSpPr>
        <p:spPr/>
        <p:txBody>
          <a:bodyPr/>
          <a:lstStyle/>
          <a:p>
            <a:r>
              <a:rPr lang="en-US" dirty="0"/>
              <a:t>IoT is gaining momentum</a:t>
            </a:r>
          </a:p>
        </p:txBody>
      </p:sp>
    </p:spTree>
    <p:extLst>
      <p:ext uri="{BB962C8B-B14F-4D97-AF65-F5344CB8AC3E}">
        <p14:creationId xmlns:p14="http://schemas.microsoft.com/office/powerpoint/2010/main" val="291424248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1258227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35380902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lgn="l"/>
            <a:r>
              <a:rPr lang="en-US" sz="3200" spc="-120" dirty="0">
                <a:gradFill>
                  <a:gsLst>
                    <a:gs pos="1250">
                      <a:schemeClr val="tx1"/>
                    </a:gs>
                    <a:gs pos="100000">
                      <a:schemeClr val="tx1"/>
                    </a:gs>
                  </a:gsLst>
                  <a:lin ang="5400000" scaled="0"/>
                </a:gradFill>
              </a:rPr>
              <a:t>“If you could only sense how important you are to the lives of those you meet; how important you can be to the people you may never even dream of. There is something of yourself that you leave at every meeting with another person.”</a:t>
            </a: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1800" spc="0">
                <a:gradFill>
                  <a:gsLst>
                    <a:gs pos="1250">
                      <a:srgbClr val="FFFFFF"/>
                    </a:gs>
                    <a:gs pos="100000">
                      <a:srgbClr val="FFFFFF"/>
                    </a:gs>
                  </a:gsLst>
                  <a:lin ang="5400000" scaled="0"/>
                </a:gradFill>
                <a:latin typeface="Segoe UI"/>
              </a:rPr>
              <a:t>FRED ROGERS</a:t>
            </a:r>
          </a:p>
        </p:txBody>
      </p:sp>
    </p:spTree>
    <p:extLst>
      <p:ext uri="{BB962C8B-B14F-4D97-AF65-F5344CB8AC3E}">
        <p14:creationId xmlns:p14="http://schemas.microsoft.com/office/powerpoint/2010/main" val="37176249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09949323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127444504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242852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1425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431983"/>
          </a:xfrm>
        </p:spPr>
        <p:txBody>
          <a:bodyPr/>
          <a:lstStyle/>
          <a:p>
            <a:r>
              <a:rPr lang="en-US" dirty="0"/>
              <a:t>Use this slide to list resources, white papers, </a:t>
            </a:r>
            <a:br>
              <a:rPr lang="en-US" dirty="0"/>
            </a:br>
            <a:r>
              <a:rPr lang="en-US" dirty="0"/>
              <a:t>videos and links.</a:t>
            </a:r>
          </a:p>
          <a:p>
            <a:r>
              <a:rPr lang="en-US" dirty="0"/>
              <a:t>Let attendees know their next step</a:t>
            </a:r>
            <a:br>
              <a:rPr lang="en-US" dirty="0"/>
            </a:br>
            <a:r>
              <a:rPr lang="en-US" dirty="0"/>
              <a:t>after seeing this session.</a:t>
            </a:r>
          </a:p>
          <a:p>
            <a:pPr lvl="0"/>
            <a:r>
              <a:rPr lang="en-US" dirty="0"/>
              <a:t>Re-visit Build on </a:t>
            </a:r>
            <a:r>
              <a:rPr lang="en-US" u="sng" dirty="0">
                <a:hlinkClick r:id="rId2"/>
              </a:rPr>
              <a:t>Channel 9</a:t>
            </a:r>
            <a:r>
              <a:rPr lang="en-US" dirty="0"/>
              <a:t>.</a:t>
            </a:r>
          </a:p>
          <a:p>
            <a:pPr lvl="0"/>
            <a:r>
              <a:rPr lang="en-US" dirty="0"/>
              <a:t>Continue your education at</a:t>
            </a:r>
            <a:br>
              <a:rPr lang="en-US" dirty="0"/>
            </a:br>
            <a:r>
              <a:rPr lang="en-US" u="sng" dirty="0">
                <a:hlinkClick r:id="rId3"/>
              </a:rPr>
              <a:t>Microsoft Virtual Academy</a:t>
            </a:r>
            <a:r>
              <a:rPr lang="en-US" dirty="0"/>
              <a:t> online.</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7260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663155540"/>
      </p:ext>
    </p:extLst>
  </p:cSld>
  <p:clrMapOvr>
    <a:masterClrMapping/>
  </p:clrMapOvr>
  <p:transition spd="slow">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a:solidFill>
                  <a:schemeClr val="bg1">
                    <a:lumMod val="75000"/>
                    <a:lumOff val="25000"/>
                  </a:schemeClr>
                </a:solidFill>
              </a:rPr>
              <a:t>SAMPLE</a:t>
            </a:r>
          </a:p>
        </p:txBody>
      </p:sp>
      <p:sp>
        <p:nvSpPr>
          <p:cNvPr id="9" name="Rectangle 8"/>
          <p:cNvSpPr/>
          <p:nvPr/>
        </p:nvSpPr>
        <p:spPr bwMode="auto">
          <a:xfrm>
            <a:off x="9310616" y="298910"/>
            <a:ext cx="2854754" cy="329320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1250">
                      <a:schemeClr val="tx1"/>
                    </a:gs>
                    <a:gs pos="100000">
                      <a:schemeClr val="tx1"/>
                    </a:gs>
                  </a:gsLst>
                  <a:lin ang="5400000" scaled="0"/>
                </a:gradFill>
              </a:rPr>
              <a:t>Required Slide</a:t>
            </a:r>
          </a:p>
          <a:p>
            <a:pPr defTabSz="914099" fontAlgn="base">
              <a:spcBef>
                <a:spcPct val="0"/>
              </a:spcBef>
              <a:spcAft>
                <a:spcPct val="0"/>
              </a:spcAft>
            </a:pPr>
            <a:r>
              <a:rPr lang="en-US" sz="1200" dirty="0">
                <a:gradFill>
                  <a:gsLst>
                    <a:gs pos="1250">
                      <a:schemeClr val="tx1"/>
                    </a:gs>
                    <a:gs pos="100000">
                      <a:schemeClr val="tx1"/>
                    </a:gs>
                  </a:gsLst>
                  <a:lin ang="5400000" scaled="0"/>
                </a:gradFill>
              </a:rPr>
              <a:t>*delete this box when your slide is finalized</a:t>
            </a:r>
          </a:p>
          <a:p>
            <a:pPr defTabSz="914099" fontAlgn="base">
              <a:spcBef>
                <a:spcPct val="0"/>
              </a:spcBef>
              <a:spcAft>
                <a:spcPct val="0"/>
              </a:spcAft>
            </a:pPr>
            <a:endParaRPr lang="en-US" dirty="0">
              <a:gradFill>
                <a:gsLst>
                  <a:gs pos="1250">
                    <a:schemeClr val="tx1"/>
                  </a:gs>
                  <a:gs pos="100000">
                    <a:schemeClr val="tx1"/>
                  </a:gs>
                </a:gsLst>
                <a:lin ang="5400000" scaled="0"/>
              </a:gradFill>
            </a:endParaRPr>
          </a:p>
          <a:p>
            <a:r>
              <a:rPr lang="en-US" b="1" dirty="0">
                <a:gradFill>
                  <a:gsLst>
                    <a:gs pos="1250">
                      <a:schemeClr val="tx1"/>
                    </a:gs>
                    <a:gs pos="100000">
                      <a:schemeClr val="tx1"/>
                    </a:gs>
                  </a:gsLst>
                  <a:lin ang="5400000" scaled="0"/>
                </a:gradFill>
              </a:rPr>
              <a:t>Speakers: </a:t>
            </a:r>
            <a:r>
              <a:rPr lang="en-US" dirty="0">
                <a:gradFill>
                  <a:gsLst>
                    <a:gs pos="1250">
                      <a:schemeClr val="tx1"/>
                    </a:gs>
                    <a:gs pos="100000">
                      <a:schemeClr val="tx1"/>
                    </a:gs>
                  </a:gsLst>
                  <a:lin ang="5400000" scaled="0"/>
                </a:gradFill>
              </a:rPr>
              <a:t>This slide will be updated during the scrub process with a unique QR code. Attendees scan the QR code to access the </a:t>
            </a:r>
            <a:r>
              <a:rPr lang="en-US" dirty="0" err="1">
                <a:gradFill>
                  <a:gsLst>
                    <a:gs pos="1250">
                      <a:schemeClr val="tx1"/>
                    </a:gs>
                    <a:gs pos="100000">
                      <a:schemeClr val="tx1"/>
                    </a:gs>
                  </a:gsLst>
                  <a:lin ang="5400000" scaled="0"/>
                </a:gradFill>
              </a:rPr>
              <a:t>eval</a:t>
            </a:r>
            <a:r>
              <a:rPr lang="en-US" dirty="0">
                <a:gradFill>
                  <a:gsLst>
                    <a:gs pos="1250">
                      <a:schemeClr val="tx1"/>
                    </a:gs>
                    <a:gs pos="100000">
                      <a:schemeClr val="tx1"/>
                    </a:gs>
                  </a:gsLst>
                  <a:lin ang="5400000" scaled="0"/>
                </a:gradFill>
              </a:rPr>
              <a:t> for your session.</a:t>
            </a:r>
          </a:p>
        </p:txBody>
      </p:sp>
    </p:spTree>
    <p:extLst>
      <p:ext uri="{BB962C8B-B14F-4D97-AF65-F5344CB8AC3E}">
        <p14:creationId xmlns:p14="http://schemas.microsoft.com/office/powerpoint/2010/main" val="348724771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60211" y="4449178"/>
            <a:ext cx="1557084" cy="1161384"/>
            <a:chOff x="1270632" y="4066342"/>
            <a:chExt cx="1557305" cy="116154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979613" y="3066887"/>
            <a:ext cx="2323306" cy="373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199" spc="-51"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83939"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366390"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23294" y="5662644"/>
            <a:ext cx="1178552" cy="869636"/>
            <a:chOff x="422472" y="5641832"/>
            <a:chExt cx="1178719" cy="86976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6212" cy="169401"/>
            </a:xfrm>
            <a:prstGeom prst="rect">
              <a:avLst/>
            </a:prstGeom>
            <a:noFill/>
            <a:ln>
              <a:noFill/>
              <a:headEnd type="none" w="med" len="med"/>
              <a:tailEnd type="none" w="med" len="med"/>
            </a:ln>
          </p:spPr>
          <p:txBody>
            <a:bodyPr wrap="none" lIns="0" tIns="0" rIns="0" bIns="0" rtlCol="0">
              <a:spAutoFit/>
            </a:bodyPr>
            <a:lstStyle/>
            <a:p>
              <a:pP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808918" y="5640911"/>
            <a:ext cx="1303259" cy="888038"/>
            <a:chOff x="1818203" y="5627360"/>
            <a:chExt cx="1303444" cy="88816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318240" y="6008376"/>
            <a:ext cx="937330" cy="523904"/>
            <a:chOff x="3367254" y="5944689"/>
            <a:chExt cx="937463" cy="52397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7254" y="6299266"/>
              <a:ext cx="937463" cy="169401"/>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116164" y="3709606"/>
            <a:ext cx="1824245" cy="829261"/>
            <a:chOff x="1745850" y="3471296"/>
            <a:chExt cx="1824504" cy="829379"/>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6"/>
              <a:ext cx="1584950" cy="829379"/>
              <a:chOff x="1897721" y="3634129"/>
              <a:chExt cx="1554014" cy="813191"/>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4293"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773" y="2225489"/>
            <a:ext cx="969287" cy="742157"/>
            <a:chOff x="6554445" y="2304447"/>
            <a:chExt cx="969425" cy="74226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88203" y="851405"/>
            <a:ext cx="1568231" cy="907065"/>
            <a:chOff x="2949120" y="959884"/>
            <a:chExt cx="1537840" cy="889486"/>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55866"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431" y="1888959"/>
            <a:ext cx="1406045" cy="107228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904760"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758450" y="874889"/>
            <a:ext cx="951276" cy="883579"/>
            <a:chOff x="8929498" y="207486"/>
            <a:chExt cx="932841" cy="866456"/>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46401"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272" y="4816232"/>
            <a:ext cx="1803190" cy="722147"/>
            <a:chOff x="6271027" y="4495379"/>
            <a:chExt cx="1803446" cy="72225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1941" y="1758299"/>
            <a:ext cx="1223913" cy="1151282"/>
            <a:chOff x="9419830" y="2092834"/>
            <a:chExt cx="1200194" cy="1128970"/>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216" y="4881372"/>
            <a:ext cx="1612030" cy="657008"/>
            <a:chOff x="7903736" y="4560527"/>
            <a:chExt cx="1612259" cy="65710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35083" y="1730944"/>
            <a:ext cx="1454871" cy="1237443"/>
            <a:chOff x="847196" y="1782271"/>
            <a:chExt cx="1426677" cy="1213463"/>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38788" y="2626606"/>
              <a:ext cx="947830" cy="369128"/>
            </a:xfrm>
            <a:prstGeom prst="rect">
              <a:avLst/>
            </a:prstGeom>
            <a:no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5253" y="1869222"/>
            <a:ext cx="2627880" cy="1092021"/>
            <a:chOff x="2292772" y="1933440"/>
            <a:chExt cx="2576953" cy="1070858"/>
          </a:xfrm>
        </p:grpSpPr>
        <p:sp>
          <p:nvSpPr>
            <p:cNvPr id="33" name="TextBox 32"/>
            <p:cNvSpPr txBox="1"/>
            <p:nvPr/>
          </p:nvSpPr>
          <p:spPr>
            <a:xfrm>
              <a:off x="3447326" y="2607761"/>
              <a:ext cx="677654" cy="369127"/>
            </a:xfrm>
            <a:prstGeom prst="rect">
              <a:avLst/>
            </a:prstGeom>
            <a:solidFill>
              <a:schemeClr val="bg1"/>
            </a:solid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1167" y="4657427"/>
            <a:ext cx="1530100" cy="884152"/>
            <a:chOff x="2990926" y="4347197"/>
            <a:chExt cx="1530317" cy="884277"/>
          </a:xfrm>
        </p:grpSpPr>
        <p:grpSp>
          <p:nvGrpSpPr>
            <p:cNvPr id="86" name="Group 85"/>
            <p:cNvGrpSpPr/>
            <p:nvPr/>
          </p:nvGrpSpPr>
          <p:grpSpPr>
            <a:xfrm>
              <a:off x="2990926" y="4387664"/>
              <a:ext cx="1510747" cy="843810"/>
              <a:chOff x="4081423" y="3807102"/>
              <a:chExt cx="1481259" cy="827340"/>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7019" y="4594463"/>
            <a:ext cx="1659502" cy="943920"/>
            <a:chOff x="4356635" y="4190162"/>
            <a:chExt cx="1627341" cy="92562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743" y="724648"/>
            <a:ext cx="1717152" cy="1033450"/>
            <a:chOff x="5749613" y="729418"/>
            <a:chExt cx="1717395" cy="103359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636" y="5656618"/>
            <a:ext cx="2415810" cy="875662"/>
            <a:chOff x="4608584" y="5347831"/>
            <a:chExt cx="2416152" cy="87578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3"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9273" y="3609787"/>
            <a:ext cx="1843477" cy="856535"/>
            <a:chOff x="3147693" y="3619230"/>
            <a:chExt cx="1843738" cy="856656"/>
          </a:xfrm>
        </p:grpSpPr>
        <p:grpSp>
          <p:nvGrpSpPr>
            <p:cNvPr id="85" name="Group 84"/>
            <p:cNvGrpSpPr/>
            <p:nvPr/>
          </p:nvGrpSpPr>
          <p:grpSpPr>
            <a:xfrm>
              <a:off x="3187985" y="3644928"/>
              <a:ext cx="1803446" cy="830958"/>
              <a:chOff x="2494814" y="4523940"/>
              <a:chExt cx="1768245" cy="81473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357" y="1610206"/>
            <a:ext cx="1512285" cy="1523616"/>
            <a:chOff x="7800664" y="1490044"/>
            <a:chExt cx="1482978" cy="1494089"/>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517" y="5662316"/>
            <a:ext cx="2514923" cy="869966"/>
            <a:chOff x="7221447" y="5354337"/>
            <a:chExt cx="2515280" cy="87008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0911" y="812466"/>
            <a:ext cx="2681695" cy="945632"/>
            <a:chOff x="7474120" y="810255"/>
            <a:chExt cx="2682075" cy="94576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173346" y="4051448"/>
            <a:ext cx="858086" cy="511110"/>
            <a:chOff x="5857029" y="3812967"/>
            <a:chExt cx="858208" cy="511183"/>
          </a:xfrm>
        </p:grpSpPr>
        <p:sp>
          <p:nvSpPr>
            <p:cNvPr id="98" name="TextBox 97"/>
            <p:cNvSpPr txBox="1"/>
            <p:nvPr/>
          </p:nvSpPr>
          <p:spPr>
            <a:xfrm>
              <a:off x="5950400" y="4154749"/>
              <a:ext cx="76483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257" y="3730432"/>
            <a:ext cx="1190641" cy="990399"/>
            <a:chOff x="8064522" y="3448408"/>
            <a:chExt cx="1190810" cy="99054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938024" y="735107"/>
            <a:ext cx="1648162" cy="1023361"/>
            <a:chOff x="1276603" y="736335"/>
            <a:chExt cx="1648396" cy="1023506"/>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35004"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5822" y="3781590"/>
            <a:ext cx="2367581" cy="839910"/>
            <a:chOff x="8986224" y="3526302"/>
            <a:chExt cx="2367917" cy="84002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6511" y="5683326"/>
            <a:ext cx="2131747" cy="848955"/>
            <a:chOff x="9760366" y="4441211"/>
            <a:chExt cx="2132050" cy="84907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653" y="3686906"/>
            <a:ext cx="999554" cy="913955"/>
            <a:chOff x="6987973" y="3537607"/>
            <a:chExt cx="999696" cy="914085"/>
          </a:xfrm>
        </p:grpSpPr>
        <p:sp>
          <p:nvSpPr>
            <p:cNvPr id="158" name="TextBox 157"/>
            <p:cNvSpPr txBox="1"/>
            <p:nvPr/>
          </p:nvSpPr>
          <p:spPr>
            <a:xfrm>
              <a:off x="7117271" y="4112890"/>
              <a:ext cx="81334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677724" y="3214642"/>
            <a:ext cx="525389" cy="480943"/>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29" name="Group 228"/>
          <p:cNvGrpSpPr/>
          <p:nvPr/>
        </p:nvGrpSpPr>
        <p:grpSpPr>
          <a:xfrm>
            <a:off x="11245782" y="3214642"/>
            <a:ext cx="525389" cy="480943"/>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33"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4"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5"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6" name="TextBox 235"/>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259638"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602397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63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is an inflection point</a:t>
            </a:r>
          </a:p>
        </p:txBody>
      </p:sp>
      <p:sp>
        <p:nvSpPr>
          <p:cNvPr id="28" name="Rectangle 27"/>
          <p:cNvSpPr>
            <a:spLocks/>
          </p:cNvSpPr>
          <p:nvPr/>
        </p:nvSpPr>
        <p:spPr bwMode="auto">
          <a:xfrm>
            <a:off x="504048" y="2125857"/>
            <a:ext cx="2285676" cy="27428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Hardware </a:t>
            </a:r>
          </a:p>
          <a:p>
            <a:pPr algn="ctr" defTabSz="932364">
              <a:lnSpc>
                <a:spcPct val="90000"/>
              </a:lnSpc>
              <a:defRPr/>
            </a:pPr>
            <a:r>
              <a:rPr lang="en-US" sz="2400" spc="-50" dirty="0">
                <a:solidFill>
                  <a:prstClr val="white"/>
                </a:solidFill>
                <a:latin typeface="Segoe UI Light"/>
              </a:rPr>
              <a:t>is cheap</a:t>
            </a:r>
          </a:p>
        </p:txBody>
      </p:sp>
      <p:sp>
        <p:nvSpPr>
          <p:cNvPr id="29" name="Rectangle 28"/>
          <p:cNvSpPr>
            <a:spLocks/>
          </p:cNvSpPr>
          <p:nvPr/>
        </p:nvSpPr>
        <p:spPr bwMode="auto">
          <a:xfrm>
            <a:off x="2775990" y="2125857"/>
            <a:ext cx="2285676" cy="274281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Connectivity </a:t>
            </a:r>
          </a:p>
          <a:p>
            <a:pPr algn="ctr" defTabSz="932364">
              <a:lnSpc>
                <a:spcPct val="90000"/>
              </a:lnSpc>
              <a:defRPr/>
            </a:pPr>
            <a:r>
              <a:rPr lang="en-US" sz="2400" spc="-50" dirty="0">
                <a:solidFill>
                  <a:prstClr val="white"/>
                </a:solidFill>
                <a:latin typeface="Segoe UI Light"/>
              </a:rPr>
              <a:t>is pervasive</a:t>
            </a:r>
          </a:p>
        </p:txBody>
      </p:sp>
      <p:sp>
        <p:nvSpPr>
          <p:cNvPr id="30" name="Rectangle 29"/>
          <p:cNvSpPr>
            <a:spLocks/>
          </p:cNvSpPr>
          <p:nvPr/>
        </p:nvSpPr>
        <p:spPr bwMode="auto">
          <a:xfrm>
            <a:off x="5047933" y="2125857"/>
            <a:ext cx="2285676" cy="274281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Development </a:t>
            </a:r>
          </a:p>
          <a:p>
            <a:pPr algn="ctr" defTabSz="932364">
              <a:lnSpc>
                <a:spcPct val="90000"/>
              </a:lnSpc>
              <a:defRPr/>
            </a:pPr>
            <a:r>
              <a:rPr lang="en-US" sz="2400" spc="-50" dirty="0">
                <a:solidFill>
                  <a:prstClr val="white"/>
                </a:solidFill>
                <a:latin typeface="Segoe UI Light"/>
              </a:rPr>
              <a:t>is easier</a:t>
            </a:r>
          </a:p>
        </p:txBody>
      </p:sp>
      <p:sp>
        <p:nvSpPr>
          <p:cNvPr id="31" name="Rectangle 30"/>
          <p:cNvSpPr>
            <a:spLocks/>
          </p:cNvSpPr>
          <p:nvPr/>
        </p:nvSpPr>
        <p:spPr bwMode="auto">
          <a:xfrm>
            <a:off x="9570561" y="2125857"/>
            <a:ext cx="2285676" cy="274281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Huge benefits </a:t>
            </a:r>
          </a:p>
          <a:p>
            <a:pPr algn="ctr" defTabSz="932364">
              <a:lnSpc>
                <a:spcPct val="90000"/>
              </a:lnSpc>
              <a:defRPr/>
            </a:pPr>
            <a:r>
              <a:rPr lang="en-US" sz="2400" spc="-50" dirty="0">
                <a:solidFill>
                  <a:prstClr val="white"/>
                </a:solidFill>
                <a:latin typeface="Segoe UI Light"/>
              </a:rPr>
              <a:t>fuel demands</a:t>
            </a:r>
          </a:p>
        </p:txBody>
      </p:sp>
      <p:sp>
        <p:nvSpPr>
          <p:cNvPr id="32" name="Rectangle 31"/>
          <p:cNvSpPr>
            <a:spLocks/>
          </p:cNvSpPr>
          <p:nvPr/>
        </p:nvSpPr>
        <p:spPr bwMode="auto">
          <a:xfrm>
            <a:off x="7332663" y="2125857"/>
            <a:ext cx="2285676" cy="274281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a:solidFill>
                  <a:prstClr val="white"/>
                </a:solidFill>
                <a:latin typeface="Segoe UI Light"/>
              </a:rPr>
              <a:t>New Innovative Scenarios</a:t>
            </a:r>
            <a:endParaRPr lang="en-US" sz="2400" spc="-50" dirty="0">
              <a:solidFill>
                <a:prstClr val="white"/>
              </a:solidFill>
              <a:latin typeface="Segoe UI Light"/>
            </a:endParaRPr>
          </a:p>
        </p:txBody>
      </p:sp>
      <p:sp>
        <p:nvSpPr>
          <p:cNvPr id="33" name="Donut 305"/>
          <p:cNvSpPr>
            <a:spLocks noChangeAspect="1"/>
          </p:cNvSpPr>
          <p:nvPr/>
        </p:nvSpPr>
        <p:spPr bwMode="auto">
          <a:xfrm>
            <a:off x="2991320" y="2433417"/>
            <a:ext cx="1695072" cy="1073950"/>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a:spLocks noChangeAspect="1"/>
          </p:cNvSpPr>
          <p:nvPr/>
        </p:nvSpPr>
        <p:spPr bwMode="auto">
          <a:xfrm>
            <a:off x="10172263" y="2433416"/>
            <a:ext cx="1264995" cy="865611"/>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362"/>
          <p:cNvSpPr>
            <a:spLocks noChangeAspect="1"/>
          </p:cNvSpPr>
          <p:nvPr/>
        </p:nvSpPr>
        <p:spPr bwMode="auto">
          <a:xfrm rot="19207886">
            <a:off x="5944320" y="2276036"/>
            <a:ext cx="665093" cy="1188551"/>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nvGrpSpPr>
          <p:cNvPr id="36" name="Group 35"/>
          <p:cNvGrpSpPr/>
          <p:nvPr/>
        </p:nvGrpSpPr>
        <p:grpSpPr>
          <a:xfrm>
            <a:off x="798153" y="2724949"/>
            <a:ext cx="1591588" cy="492911"/>
            <a:chOff x="2549163" y="1542688"/>
            <a:chExt cx="2388735" cy="739785"/>
          </a:xfrm>
          <a:solidFill>
            <a:schemeClr val="bg1"/>
          </a:solidFill>
        </p:grpSpPr>
        <p:sp>
          <p:nvSpPr>
            <p:cNvPr id="37"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224">
                <a:defRPr/>
              </a:pPr>
              <a:endParaRPr lang="en-US" sz="1599" kern="0" dirty="0">
                <a:solidFill>
                  <a:srgbClr val="B4A0FF"/>
                </a:solidFill>
                <a:latin typeface="Segoe"/>
              </a:endParaRPr>
            </a:p>
          </p:txBody>
        </p:sp>
        <p:sp>
          <p:nvSpPr>
            <p:cNvPr id="38"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pc="-135" dirty="0">
                <a:gradFill>
                  <a:gsLst>
                    <a:gs pos="0">
                      <a:srgbClr val="FFFFFF"/>
                    </a:gs>
                    <a:gs pos="100000">
                      <a:srgbClr val="FFFFFF"/>
                    </a:gs>
                  </a:gsLst>
                  <a:lin ang="5400000" scaled="0"/>
                </a:gradFill>
                <a:latin typeface="Segoe Light" pitchFamily="34" charset="0"/>
              </a:endParaRPr>
            </a:p>
          </p:txBody>
        </p:sp>
      </p:grpSp>
      <p:grpSp>
        <p:nvGrpSpPr>
          <p:cNvPr id="40" name="Group 39"/>
          <p:cNvGrpSpPr>
            <a:grpSpLocks noChangeAspect="1"/>
          </p:cNvGrpSpPr>
          <p:nvPr/>
        </p:nvGrpSpPr>
        <p:grpSpPr>
          <a:xfrm>
            <a:off x="8027681" y="2356126"/>
            <a:ext cx="848811" cy="1133466"/>
            <a:chOff x="10036997" y="2439550"/>
            <a:chExt cx="436467" cy="582841"/>
          </a:xfrm>
          <a:solidFill>
            <a:schemeClr val="bg1"/>
          </a:solidFill>
        </p:grpSpPr>
        <p:sp>
          <p:nvSpPr>
            <p:cNvPr id="41" name="Freeform 40"/>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10093777" y="2484194"/>
              <a:ext cx="242663" cy="458557"/>
              <a:chOff x="9906038" y="2563229"/>
              <a:chExt cx="203686" cy="384903"/>
            </a:xfrm>
            <a:grpFill/>
          </p:grpSpPr>
          <p:grpSp>
            <p:nvGrpSpPr>
              <p:cNvPr id="43" name="Group 42"/>
              <p:cNvGrpSpPr/>
              <p:nvPr/>
            </p:nvGrpSpPr>
            <p:grpSpPr>
              <a:xfrm>
                <a:off x="10025141" y="2807959"/>
                <a:ext cx="84583" cy="51677"/>
                <a:chOff x="10495146" y="2518585"/>
                <a:chExt cx="329564" cy="201352"/>
              </a:xfrm>
              <a:grpFill/>
            </p:grpSpPr>
            <p:sp>
              <p:nvSpPr>
                <p:cNvPr id="6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2"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sp>
            <p:nvSpPr>
              <p:cNvPr id="44" name="Freeform 43"/>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sz="1599" dirty="0">
                  <a:solidFill>
                    <a:srgbClr val="404040"/>
                  </a:solidFill>
                  <a:latin typeface="Segoe UI"/>
                </a:endParaRPr>
              </a:p>
            </p:txBody>
          </p:sp>
          <p:sp>
            <p:nvSpPr>
              <p:cNvPr id="45"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9907172" y="2794022"/>
                <a:ext cx="89907" cy="78744"/>
                <a:chOff x="4225429" y="1222164"/>
                <a:chExt cx="1460899" cy="1221232"/>
              </a:xfrm>
              <a:grpFill/>
            </p:grpSpPr>
            <p:sp>
              <p:nvSpPr>
                <p:cNvPr id="52" name="Rounded Rectangle 51"/>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ounded Rectangle 55"/>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rot="20781386">
                  <a:off x="5409524" y="1586085"/>
                  <a:ext cx="276804" cy="467545"/>
                  <a:chOff x="6199773" y="1569838"/>
                  <a:chExt cx="276804" cy="467545"/>
                </a:xfrm>
                <a:grpFill/>
              </p:grpSpPr>
              <p:sp>
                <p:nvSpPr>
                  <p:cNvPr id="61" name="Rectangle 60"/>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6199773" y="1764545"/>
                    <a:ext cx="99173" cy="272838"/>
                    <a:chOff x="5426382" y="1788525"/>
                    <a:chExt cx="99173" cy="272838"/>
                  </a:xfrm>
                  <a:grpFill/>
                </p:grpSpPr>
                <p:sp>
                  <p:nvSpPr>
                    <p:cNvPr id="67" name="Rectangle 66"/>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Diagonal Stripe 67"/>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4" name="Group 63"/>
                  <p:cNvGrpSpPr/>
                  <p:nvPr/>
                </p:nvGrpSpPr>
                <p:grpSpPr>
                  <a:xfrm flipH="1">
                    <a:off x="6377404" y="1764545"/>
                    <a:ext cx="99173" cy="272838"/>
                    <a:chOff x="5426382" y="1788525"/>
                    <a:chExt cx="99173" cy="272838"/>
                  </a:xfrm>
                  <a:grpFill/>
                </p:grpSpPr>
                <p:sp>
                  <p:nvSpPr>
                    <p:cNvPr id="65" name="Rectangle 6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Diagonal Stripe 6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0" name="Oval 59"/>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p:cNvGrpSpPr/>
              <p:nvPr/>
            </p:nvGrpSpPr>
            <p:grpSpPr>
              <a:xfrm>
                <a:off x="10025141" y="2670640"/>
                <a:ext cx="84583" cy="51677"/>
                <a:chOff x="10495146" y="2518585"/>
                <a:chExt cx="329564" cy="201352"/>
              </a:xfrm>
              <a:grpFill/>
            </p:grpSpPr>
            <p:sp>
              <p:nvSpPr>
                <p:cNvPr id="4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1"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grpSp>
      </p:grpSp>
    </p:spTree>
    <p:extLst>
      <p:ext uri="{BB962C8B-B14F-4D97-AF65-F5344CB8AC3E}">
        <p14:creationId xmlns:p14="http://schemas.microsoft.com/office/powerpoint/2010/main" val="135722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fill="hold"/>
                                        <p:tgtEl>
                                          <p:spTgt spid="28"/>
                                        </p:tgtEl>
                                        <p:attrNameLst>
                                          <p:attrName>ppt_x</p:attrName>
                                        </p:attrNameLst>
                                      </p:cBhvr>
                                      <p:tavLst>
                                        <p:tav tm="0">
                                          <p:val>
                                            <p:strVal val="#ppt_x"/>
                                          </p:val>
                                        </p:tav>
                                        <p:tav tm="100000">
                                          <p:val>
                                            <p:strVal val="#ppt_x"/>
                                          </p:val>
                                        </p:tav>
                                      </p:tavLst>
                                    </p:anim>
                                    <p:anim calcmode="lin" valueType="num">
                                      <p:cBhvr additive="base">
                                        <p:cTn id="8" dur="1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500" fill="hold"/>
                                        <p:tgtEl>
                                          <p:spTgt spid="30"/>
                                        </p:tgtEl>
                                        <p:attrNameLst>
                                          <p:attrName>ppt_x</p:attrName>
                                        </p:attrNameLst>
                                      </p:cBhvr>
                                      <p:tavLst>
                                        <p:tav tm="0">
                                          <p:val>
                                            <p:strVal val="#ppt_x"/>
                                          </p:val>
                                        </p:tav>
                                        <p:tav tm="100000">
                                          <p:val>
                                            <p:strVal val="#ppt_x"/>
                                          </p:val>
                                        </p:tav>
                                      </p:tavLst>
                                    </p:anim>
                                    <p:anim calcmode="lin" valueType="num">
                                      <p:cBhvr additive="base">
                                        <p:cTn id="16" dur="1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ppt_x"/>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ppt_x"/>
                                          </p:val>
                                        </p:tav>
                                        <p:tav tm="100000">
                                          <p:val>
                                            <p:strVal val="#ppt_x"/>
                                          </p:val>
                                        </p:tav>
                                      </p:tavLst>
                                    </p:anim>
                                    <p:anim calcmode="lin" valueType="num">
                                      <p:cBhvr additive="base">
                                        <p:cTn id="24"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10 IoT Core</a:t>
            </a:r>
          </a:p>
        </p:txBody>
      </p:sp>
    </p:spTree>
    <p:extLst>
      <p:ext uri="{BB962C8B-B14F-4D97-AF65-F5344CB8AC3E}">
        <p14:creationId xmlns:p14="http://schemas.microsoft.com/office/powerpoint/2010/main" val="1261234041"/>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367</TotalTime>
  <Words>4458</Words>
  <Application>Microsoft Office PowerPoint</Application>
  <PresentationFormat>Custom</PresentationFormat>
  <Paragraphs>779</Paragraphs>
  <Slides>70</Slides>
  <Notes>51</Notes>
  <HiddenSlides>6</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70</vt:i4>
      </vt:variant>
    </vt:vector>
  </HeadingPairs>
  <TitlesOfParts>
    <vt:vector size="82" baseType="lpstr">
      <vt:lpstr>Arial</vt:lpstr>
      <vt:lpstr>Calibri</vt:lpstr>
      <vt:lpstr>Consolas</vt:lpstr>
      <vt:lpstr>Segoe</vt:lpstr>
      <vt:lpstr>Segoe Light</vt:lpstr>
      <vt:lpstr>Segoe UI</vt:lpstr>
      <vt:lpstr>Segoe UI Light</vt:lpstr>
      <vt:lpstr>Segoe UI Semibold</vt:lpstr>
      <vt:lpstr>Segoe UI Semilight</vt:lpstr>
      <vt:lpstr>Wingdings</vt:lpstr>
      <vt:lpstr>5-30721_Build_2016_Template_Light</vt:lpstr>
      <vt:lpstr>5-30721_Build_2016_Template_Dark</vt:lpstr>
      <vt:lpstr>DRAFT</vt:lpstr>
      <vt:lpstr>Presentation Notes</vt:lpstr>
      <vt:lpstr>PowerPoint Presentation</vt:lpstr>
      <vt:lpstr>Introduction to  Windows 10 IoT Core</vt:lpstr>
      <vt:lpstr>Disruptive Forces Enabling IoT</vt:lpstr>
      <vt:lpstr>IoT is gaining momentum</vt:lpstr>
      <vt:lpstr>PowerPoint Presentation</vt:lpstr>
      <vt:lpstr>IoT is an inflection point</vt:lpstr>
      <vt:lpstr>Windows 10 IoT Core</vt:lpstr>
      <vt:lpstr>Windows on a full range of devices…</vt:lpstr>
      <vt:lpstr>...with a consistent programming model</vt:lpstr>
      <vt:lpstr>…on some pretty cool devices</vt:lpstr>
      <vt:lpstr>Windows 10 IoT Core</vt:lpstr>
      <vt:lpstr>Windows 10 IoT Core</vt:lpstr>
      <vt:lpstr>Continuum of making</vt:lpstr>
      <vt:lpstr>GHI FEZ HAT</vt:lpstr>
      <vt:lpstr>Lab Setup</vt:lpstr>
      <vt:lpstr>IoT Lab modules</vt:lpstr>
      <vt:lpstr>Hello World</vt:lpstr>
      <vt:lpstr>Lab</vt:lpstr>
      <vt:lpstr>Checkpoint 1</vt:lpstr>
      <vt:lpstr>Checkpoint 2</vt:lpstr>
      <vt:lpstr>Checkpoint 3</vt:lpstr>
      <vt:lpstr>Wrap-up</vt:lpstr>
      <vt:lpstr>PowerPoint Presentation</vt:lpstr>
      <vt:lpstr>Where can I find imagery?</vt:lpstr>
      <vt:lpstr>Preferred text layout (no bullets)</vt:lpstr>
      <vt:lpstr>Preferred text layout (no bullets)</vt:lpstr>
      <vt:lpstr>Adjusting list levels</vt:lpstr>
      <vt:lpstr>Bullet points layout with subtitle Subtitle</vt:lpstr>
      <vt:lpstr>Slide palette info</vt:lpstr>
      <vt:lpstr>Charts</vt:lpstr>
      <vt:lpstr>Charts</vt:lpstr>
      <vt:lpstr>Table</vt:lpstr>
      <vt:lpstr>Diagram with text</vt:lpstr>
      <vt:lpstr>Diagram without text </vt:lpstr>
      <vt:lpstr>Video</vt:lpstr>
      <vt:lpstr>Demo</vt:lpstr>
      <vt:lpstr>Photo layout 1</vt:lpstr>
      <vt:lpstr>Microsoft brand guidelines</vt:lpstr>
      <vt:lpstr>Section title</vt:lpstr>
      <vt:lpstr>Section title</vt:lpstr>
      <vt:lpstr>“If you could only sense how important you are to the lives of those you meet; how important you can be to the people you may never even dream of. There is something of yourself that you leave at every meeting with another person.”</vt:lpstr>
      <vt:lpstr>Software code slide</vt:lpstr>
      <vt:lpstr>Notes (hidden)</vt:lpstr>
      <vt:lpstr>Call to Action</vt:lpstr>
      <vt:lpstr>Please Complete An Evaluation Form Your input is important!</vt:lpstr>
      <vt:lpstr>Evaluate this session</vt:lpstr>
      <vt:lpstr>PowerPoint Presentation</vt:lpstr>
      <vt:lpstr>Presentation title  goes here</vt:lpstr>
      <vt:lpstr>Preferred text layout (no bullets)</vt:lpstr>
      <vt:lpstr>Bullet points layout with subtitle Subtitle</vt:lpstr>
      <vt:lpstr>Slide palette info</vt:lpstr>
      <vt:lpstr>Charts</vt:lpstr>
      <vt:lpstr>Charts</vt:lpstr>
      <vt:lpstr>Table</vt:lpstr>
      <vt:lpstr>Diagram with text</vt:lpstr>
      <vt:lpstr>Diagram without text </vt:lpstr>
      <vt:lpstr>Video</vt:lpstr>
      <vt:lpstr>Demo</vt:lpstr>
      <vt:lpstr>Photo layout 1</vt:lpstr>
      <vt:lpstr>“If you could only sense how important you are to the lives of those you meet; how important you can be to the people you may never even dream of. There is something of yourself that you leave at every meeting with another person.”</vt:lpstr>
      <vt:lpstr>Section title</vt:lpstr>
      <vt:lpstr>Section title</vt:lpstr>
      <vt:lpstr>Software code slide</vt:lpstr>
      <vt:lpstr>Notes (hidden)</vt:lpstr>
      <vt:lpstr>Call to Action</vt:lpstr>
      <vt:lpstr>Please Complete An Evaluation Form Your input is important!</vt:lpstr>
      <vt:lpstr>Evaluate this session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34</cp:revision>
  <dcterms:created xsi:type="dcterms:W3CDTF">2016-03-14T17:09:14Z</dcterms:created>
  <dcterms:modified xsi:type="dcterms:W3CDTF">2016-03-15T01:29:58Z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